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8" r:id="rId2"/>
    <p:sldId id="260" r:id="rId3"/>
    <p:sldId id="261" r:id="rId4"/>
    <p:sldId id="263" r:id="rId5"/>
    <p:sldId id="264" r:id="rId6"/>
    <p:sldId id="265" r:id="rId7"/>
    <p:sldId id="270" r:id="rId8"/>
    <p:sldId id="267" r:id="rId9"/>
    <p:sldId id="274" r:id="rId10"/>
    <p:sldId id="280" r:id="rId11"/>
    <p:sldId id="278" r:id="rId12"/>
    <p:sldId id="277" r:id="rId13"/>
    <p:sldId id="27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ssica Thelen" initials="JT" lastIdx="1" clrIdx="0">
    <p:extLst>
      <p:ext uri="{19B8F6BF-5375-455C-9EA6-DF929625EA0E}">
        <p15:presenceInfo xmlns:p15="http://schemas.microsoft.com/office/powerpoint/2012/main" userId="S-1-5-21-336202008-1028265395-1540833222-100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5" d="100"/>
          <a:sy n="75" d="100"/>
        </p:scale>
        <p:origin x="324" y="4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E24B56-7A9C-4FD1-94A3-60DB0BC944B0}" type="datetimeFigureOut">
              <a:rPr lang="en-US" smtClean="0"/>
              <a:t>11/7/2019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CEF48C-2823-4657-8483-BF55968CCBB2}" type="slidenum">
              <a:rPr lang="en-US" smtClean="0"/>
              <a:t>‹#›</a:t>
            </a:fld>
            <a:endParaRPr lang="en-US" dirty="0"/>
          </a:p>
        </p:txBody>
      </p:sp>
    </p:spTree>
    <p:extLst>
      <p:ext uri="{BB962C8B-B14F-4D97-AF65-F5344CB8AC3E}">
        <p14:creationId xmlns:p14="http://schemas.microsoft.com/office/powerpoint/2010/main" val="1266480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Notes</a:t>
            </a:r>
            <a:r>
              <a:rPr lang="en-US" b="1" baseline="0" dirty="0"/>
              <a:t> to instructor:</a:t>
            </a:r>
          </a:p>
          <a:p>
            <a:r>
              <a:rPr lang="en-US" b="0" baseline="0" dirty="0"/>
              <a:t>Welcome participants to training and take attendance</a:t>
            </a:r>
            <a:endParaRPr lang="en-US" b="0" dirty="0"/>
          </a:p>
        </p:txBody>
      </p:sp>
      <p:sp>
        <p:nvSpPr>
          <p:cNvPr id="4" name="Slide Number Placeholder 3"/>
          <p:cNvSpPr>
            <a:spLocks noGrp="1"/>
          </p:cNvSpPr>
          <p:nvPr>
            <p:ph type="sldNum" sz="quarter" idx="10"/>
          </p:nvPr>
        </p:nvSpPr>
        <p:spPr/>
        <p:txBody>
          <a:bodyPr/>
          <a:lstStyle/>
          <a:p>
            <a:fld id="{80B8F4B2-4D71-4488-93FA-2AF102D67DD0}" type="slidenum">
              <a:rPr lang="en-US" smtClean="0"/>
              <a:t>1</a:t>
            </a:fld>
            <a:endParaRPr lang="en-US" dirty="0"/>
          </a:p>
        </p:txBody>
      </p:sp>
    </p:spTree>
    <p:extLst>
      <p:ext uri="{BB962C8B-B14F-4D97-AF65-F5344CB8AC3E}">
        <p14:creationId xmlns:p14="http://schemas.microsoft.com/office/powerpoint/2010/main" val="1317534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80B8F4B2-4D71-4488-93FA-2AF102D67DD0}" type="slidenum">
              <a:rPr lang="en-US" smtClean="0"/>
              <a:t>13</a:t>
            </a:fld>
            <a:endParaRPr lang="en-US" dirty="0"/>
          </a:p>
        </p:txBody>
      </p:sp>
    </p:spTree>
    <p:extLst>
      <p:ext uri="{BB962C8B-B14F-4D97-AF65-F5344CB8AC3E}">
        <p14:creationId xmlns:p14="http://schemas.microsoft.com/office/powerpoint/2010/main" val="1582195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Notes</a:t>
            </a:r>
            <a:r>
              <a:rPr lang="en-US" b="1" baseline="0" dirty="0"/>
              <a:t> to instructor: </a:t>
            </a:r>
            <a:endParaRPr lang="en-US" b="0" baseline="0" dirty="0"/>
          </a:p>
          <a:p>
            <a:r>
              <a:rPr lang="en-US" b="0" baseline="0" dirty="0"/>
              <a:t>If you plan to execute the optional engagement exercise, please refer to your trainer’s guide. If not, review agenda and proceed to simple icebreaker on slide 3. </a:t>
            </a:r>
            <a:endParaRPr lang="en-US" b="1" dirty="0"/>
          </a:p>
        </p:txBody>
      </p:sp>
      <p:sp>
        <p:nvSpPr>
          <p:cNvPr id="4" name="Slide Number Placeholder 3"/>
          <p:cNvSpPr>
            <a:spLocks noGrp="1"/>
          </p:cNvSpPr>
          <p:nvPr>
            <p:ph type="sldNum" sz="quarter" idx="10"/>
          </p:nvPr>
        </p:nvSpPr>
        <p:spPr/>
        <p:txBody>
          <a:bodyPr/>
          <a:lstStyle/>
          <a:p>
            <a:fld id="{80B8F4B2-4D71-4488-93FA-2AF102D67DD0}" type="slidenum">
              <a:rPr lang="en-US" smtClean="0"/>
              <a:t>2</a:t>
            </a:fld>
            <a:endParaRPr lang="en-US" dirty="0"/>
          </a:p>
        </p:txBody>
      </p:sp>
    </p:spTree>
    <p:extLst>
      <p:ext uri="{BB962C8B-B14F-4D97-AF65-F5344CB8AC3E}">
        <p14:creationId xmlns:p14="http://schemas.microsoft.com/office/powerpoint/2010/main" val="3028903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baseline="0" dirty="0"/>
              <a:t>Note: The top 3 out of the 6 highest PowerBall jackpots of $451B+ occurred in 2018.</a:t>
            </a:r>
            <a:endParaRPr lang="en-US" b="0" dirty="0"/>
          </a:p>
        </p:txBody>
      </p:sp>
      <p:sp>
        <p:nvSpPr>
          <p:cNvPr id="4" name="Slide Number Placeholder 3"/>
          <p:cNvSpPr>
            <a:spLocks noGrp="1"/>
          </p:cNvSpPr>
          <p:nvPr>
            <p:ph type="sldNum" sz="quarter" idx="10"/>
          </p:nvPr>
        </p:nvSpPr>
        <p:spPr/>
        <p:txBody>
          <a:bodyPr/>
          <a:lstStyle/>
          <a:p>
            <a:fld id="{80B8F4B2-4D71-4488-93FA-2AF102D67DD0}" type="slidenum">
              <a:rPr lang="en-US" smtClean="0"/>
              <a:t>3</a:t>
            </a:fld>
            <a:endParaRPr lang="en-US" dirty="0"/>
          </a:p>
        </p:txBody>
      </p:sp>
    </p:spTree>
    <p:extLst>
      <p:ext uri="{BB962C8B-B14F-4D97-AF65-F5344CB8AC3E}">
        <p14:creationId xmlns:p14="http://schemas.microsoft.com/office/powerpoint/2010/main" val="3983027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B8F4B2-4D71-4488-93FA-2AF102D67DD0}" type="slidenum">
              <a:rPr lang="en-US" smtClean="0"/>
              <a:t>6</a:t>
            </a:fld>
            <a:endParaRPr lang="en-US" dirty="0"/>
          </a:p>
        </p:txBody>
      </p:sp>
    </p:spTree>
    <p:extLst>
      <p:ext uri="{BB962C8B-B14F-4D97-AF65-F5344CB8AC3E}">
        <p14:creationId xmlns:p14="http://schemas.microsoft.com/office/powerpoint/2010/main" val="4231291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B8F4B2-4D71-4488-93FA-2AF102D67DD0}" type="slidenum">
              <a:rPr lang="en-US" smtClean="0"/>
              <a:t>7</a:t>
            </a:fld>
            <a:endParaRPr lang="en-US" dirty="0"/>
          </a:p>
        </p:txBody>
      </p:sp>
    </p:spTree>
    <p:extLst>
      <p:ext uri="{BB962C8B-B14F-4D97-AF65-F5344CB8AC3E}">
        <p14:creationId xmlns:p14="http://schemas.microsoft.com/office/powerpoint/2010/main" val="11297068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CEF48C-2823-4657-8483-BF55968CCBB2}" type="slidenum">
              <a:rPr lang="en-US" smtClean="0"/>
              <a:t>8</a:t>
            </a:fld>
            <a:endParaRPr lang="en-US" dirty="0"/>
          </a:p>
        </p:txBody>
      </p:sp>
    </p:spTree>
    <p:extLst>
      <p:ext uri="{BB962C8B-B14F-4D97-AF65-F5344CB8AC3E}">
        <p14:creationId xmlns:p14="http://schemas.microsoft.com/office/powerpoint/2010/main" val="401720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hyper links for Rules and Truth in Savings Disclosure locations at your CU</a:t>
            </a:r>
          </a:p>
        </p:txBody>
      </p:sp>
      <p:sp>
        <p:nvSpPr>
          <p:cNvPr id="4" name="Slide Number Placeholder 3"/>
          <p:cNvSpPr>
            <a:spLocks noGrp="1"/>
          </p:cNvSpPr>
          <p:nvPr>
            <p:ph type="sldNum" sz="quarter" idx="5"/>
          </p:nvPr>
        </p:nvSpPr>
        <p:spPr/>
        <p:txBody>
          <a:bodyPr/>
          <a:lstStyle/>
          <a:p>
            <a:fld id="{65CEF48C-2823-4657-8483-BF55968CCBB2}" type="slidenum">
              <a:rPr lang="en-US" smtClean="0"/>
              <a:t>9</a:t>
            </a:fld>
            <a:endParaRPr lang="en-US" dirty="0"/>
          </a:p>
        </p:txBody>
      </p:sp>
    </p:spTree>
    <p:extLst>
      <p:ext uri="{BB962C8B-B14F-4D97-AF65-F5344CB8AC3E}">
        <p14:creationId xmlns:p14="http://schemas.microsoft.com/office/powerpoint/2010/main" val="20662476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This is another great opportunity for interaction with your group. Great sales ideas should be recorded and shared as a follow-up with your branch management team. </a:t>
            </a:r>
          </a:p>
          <a:p>
            <a:endParaRPr lang="en-US" b="0" dirty="0"/>
          </a:p>
        </p:txBody>
      </p:sp>
      <p:sp>
        <p:nvSpPr>
          <p:cNvPr id="4" name="Slide Number Placeholder 3"/>
          <p:cNvSpPr>
            <a:spLocks noGrp="1"/>
          </p:cNvSpPr>
          <p:nvPr>
            <p:ph type="sldNum" sz="quarter" idx="10"/>
          </p:nvPr>
        </p:nvSpPr>
        <p:spPr/>
        <p:txBody>
          <a:bodyPr/>
          <a:lstStyle/>
          <a:p>
            <a:fld id="{80B8F4B2-4D71-4488-93FA-2AF102D67DD0}" type="slidenum">
              <a:rPr lang="en-US" smtClean="0"/>
              <a:t>11</a:t>
            </a:fld>
            <a:endParaRPr lang="en-US" dirty="0"/>
          </a:p>
        </p:txBody>
      </p:sp>
    </p:spTree>
    <p:extLst>
      <p:ext uri="{BB962C8B-B14F-4D97-AF65-F5344CB8AC3E}">
        <p14:creationId xmlns:p14="http://schemas.microsoft.com/office/powerpoint/2010/main" val="3030396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CEF48C-2823-4657-8483-BF55968CCBB2}" type="slidenum">
              <a:rPr lang="en-US" smtClean="0"/>
              <a:t>12</a:t>
            </a:fld>
            <a:endParaRPr lang="en-US" dirty="0"/>
          </a:p>
        </p:txBody>
      </p:sp>
    </p:spTree>
    <p:extLst>
      <p:ext uri="{BB962C8B-B14F-4D97-AF65-F5344CB8AC3E}">
        <p14:creationId xmlns:p14="http://schemas.microsoft.com/office/powerpoint/2010/main" val="3971660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11/7/2019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2w.secure.cusolutionsgroup.net/cu-admin/marketing-material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visioncritical.com/blog/emerging-lottery-trend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lendedu.com/blog/how-much-do-americans-spend-on-the-lottery/"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savetowin.org/product-info/prize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avetowin2017.questionpro.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4952486"/>
            <a:ext cx="9144000" cy="155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793334" y="3590389"/>
            <a:ext cx="5449954" cy="1630672"/>
          </a:xfrm>
        </p:spPr>
        <p:txBody>
          <a:bodyPr>
            <a:noAutofit/>
          </a:bodyPr>
          <a:lstStyle/>
          <a:p>
            <a:pPr algn="ctr"/>
            <a:r>
              <a:rPr lang="en-US" sz="4000" b="1" dirty="0">
                <a:solidFill>
                  <a:schemeClr val="tx1"/>
                </a:solidFill>
              </a:rPr>
              <a:t>Product and Sales Training</a:t>
            </a:r>
          </a:p>
        </p:txBody>
      </p:sp>
      <p:pic>
        <p:nvPicPr>
          <p:cNvPr id="102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7134" y="2171085"/>
            <a:ext cx="5449954" cy="1380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2C0C56B5-AE39-49B9-85D3-28273D0B16FC}"/>
              </a:ext>
            </a:extLst>
          </p:cNvPr>
          <p:cNvSpPr txBox="1"/>
          <p:nvPr/>
        </p:nvSpPr>
        <p:spPr>
          <a:xfrm>
            <a:off x="10066866" y="6507463"/>
            <a:ext cx="2040467" cy="246221"/>
          </a:xfrm>
          <a:prstGeom prst="rect">
            <a:avLst/>
          </a:prstGeom>
          <a:noFill/>
        </p:spPr>
        <p:txBody>
          <a:bodyPr wrap="square" rtlCol="0">
            <a:spAutoFit/>
          </a:bodyPr>
          <a:lstStyle/>
          <a:p>
            <a:r>
              <a:rPr lang="en-US" sz="1000" dirty="0"/>
              <a:t>Last Updated | September 2019</a:t>
            </a:r>
          </a:p>
        </p:txBody>
      </p:sp>
    </p:spTree>
    <p:extLst>
      <p:ext uri="{BB962C8B-B14F-4D97-AF65-F5344CB8AC3E}">
        <p14:creationId xmlns:p14="http://schemas.microsoft.com/office/powerpoint/2010/main" val="3924805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558" y="568960"/>
            <a:ext cx="9300009" cy="548640"/>
          </a:xfrm>
        </p:spPr>
        <p:txBody>
          <a:bodyPr>
            <a:noAutofit/>
          </a:bodyPr>
          <a:lstStyle/>
          <a:p>
            <a:r>
              <a:rPr lang="en-US" sz="3200" b="1" dirty="0">
                <a:effectLst>
                  <a:outerShdw blurRad="38100" dist="38100" dir="2700000" algn="tl">
                    <a:srgbClr val="000000">
                      <a:alpha val="43137"/>
                    </a:srgbClr>
                  </a:outerShdw>
                </a:effectLst>
                <a:latin typeface="+mn-lt"/>
              </a:rPr>
              <a:t>SELLING SAVE TO WIN </a:t>
            </a:r>
          </a:p>
        </p:txBody>
      </p:sp>
      <p:sp>
        <p:nvSpPr>
          <p:cNvPr id="6" name="Content Placeholder 2"/>
          <p:cNvSpPr>
            <a:spLocks noGrp="1"/>
          </p:cNvSpPr>
          <p:nvPr>
            <p:ph idx="1"/>
          </p:nvPr>
        </p:nvSpPr>
        <p:spPr>
          <a:xfrm>
            <a:off x="696850" y="1624531"/>
            <a:ext cx="10116153" cy="4810135"/>
          </a:xfrm>
        </p:spPr>
        <p:txBody>
          <a:bodyPr>
            <a:normAutofit fontScale="55000" lnSpcReduction="20000"/>
          </a:bodyPr>
          <a:lstStyle/>
          <a:p>
            <a:pPr marL="0" indent="0">
              <a:buNone/>
            </a:pPr>
            <a:r>
              <a:rPr lang="en-US" sz="3300" b="1" dirty="0">
                <a:solidFill>
                  <a:schemeClr val="tx1"/>
                </a:solidFill>
              </a:rPr>
              <a:t>Save to Win accounts appeal to people who</a:t>
            </a:r>
            <a:r>
              <a:rPr lang="en-US" sz="3300" dirty="0">
                <a:solidFill>
                  <a:schemeClr val="tx1"/>
                </a:solidFill>
              </a:rPr>
              <a:t>:</a:t>
            </a:r>
          </a:p>
          <a:p>
            <a:pPr>
              <a:buFont typeface="Wingdings" panose="05000000000000000000" pitchFamily="2" charset="2"/>
              <a:buChar char="§"/>
            </a:pPr>
            <a:r>
              <a:rPr lang="en-US" sz="3300" dirty="0">
                <a:solidFill>
                  <a:schemeClr val="tx1"/>
                </a:solidFill>
              </a:rPr>
              <a:t>Play the lottery or games of chance</a:t>
            </a:r>
          </a:p>
          <a:p>
            <a:pPr>
              <a:buFont typeface="Wingdings" panose="05000000000000000000" pitchFamily="2" charset="2"/>
              <a:buChar char="§"/>
            </a:pPr>
            <a:r>
              <a:rPr lang="en-US" sz="3300" dirty="0">
                <a:solidFill>
                  <a:schemeClr val="tx1"/>
                </a:solidFill>
              </a:rPr>
              <a:t>Need a structured savings plan</a:t>
            </a:r>
          </a:p>
          <a:p>
            <a:pPr>
              <a:buFont typeface="Wingdings" panose="05000000000000000000" pitchFamily="2" charset="2"/>
              <a:buChar char="§"/>
            </a:pPr>
            <a:r>
              <a:rPr lang="en-US" sz="3300" dirty="0">
                <a:solidFill>
                  <a:schemeClr val="tx1"/>
                </a:solidFill>
              </a:rPr>
              <a:t>Like special certificate products</a:t>
            </a:r>
          </a:p>
          <a:p>
            <a:pPr>
              <a:buFont typeface="Wingdings" panose="05000000000000000000" pitchFamily="2" charset="2"/>
              <a:buChar char="§"/>
            </a:pPr>
            <a:endParaRPr lang="en-US" sz="3300" b="1" dirty="0">
              <a:solidFill>
                <a:schemeClr val="tx1"/>
              </a:solidFill>
            </a:endParaRPr>
          </a:p>
          <a:p>
            <a:pPr marL="0" lvl="0" indent="0">
              <a:buNone/>
            </a:pPr>
            <a:r>
              <a:rPr lang="en-US" sz="3300" b="1" dirty="0">
                <a:solidFill>
                  <a:schemeClr val="tx1"/>
                </a:solidFill>
              </a:rPr>
              <a:t>When should staff bring up Save to Win?</a:t>
            </a:r>
          </a:p>
          <a:p>
            <a:pPr>
              <a:buFont typeface="Wingdings" panose="05000000000000000000" pitchFamily="2" charset="2"/>
              <a:buChar char="§"/>
            </a:pPr>
            <a:r>
              <a:rPr lang="en-US" sz="3300" dirty="0">
                <a:solidFill>
                  <a:schemeClr val="tx1"/>
                </a:solidFill>
              </a:rPr>
              <a:t>On phone, in person and/or on targeted sales calls 	</a:t>
            </a:r>
          </a:p>
          <a:p>
            <a:pPr>
              <a:buFont typeface="Wingdings" panose="05000000000000000000" pitchFamily="2" charset="2"/>
              <a:buChar char="§"/>
            </a:pPr>
            <a:r>
              <a:rPr lang="en-US" sz="3300" dirty="0">
                <a:solidFill>
                  <a:schemeClr val="tx1"/>
                </a:solidFill>
              </a:rPr>
              <a:t>While members are applying for loans or during new membership set up </a:t>
            </a:r>
          </a:p>
          <a:p>
            <a:pPr marL="457200" lvl="1" indent="0">
              <a:buNone/>
            </a:pPr>
            <a:endParaRPr lang="en-US" sz="3300" dirty="0">
              <a:solidFill>
                <a:schemeClr val="tx1"/>
              </a:solidFill>
            </a:endParaRPr>
          </a:p>
          <a:p>
            <a:pPr marL="0" lvl="0" indent="0">
              <a:buNone/>
            </a:pPr>
            <a:r>
              <a:rPr lang="en-US" sz="3300" b="1" dirty="0">
                <a:solidFill>
                  <a:schemeClr val="tx1"/>
                </a:solidFill>
              </a:rPr>
              <a:t>When a member comes into a branch, how would they know about Save to Win? </a:t>
            </a:r>
          </a:p>
          <a:p>
            <a:pPr>
              <a:buFont typeface="Wingdings" panose="05000000000000000000" pitchFamily="2" charset="2"/>
              <a:buChar char="§"/>
            </a:pPr>
            <a:r>
              <a:rPr lang="en-US" sz="3300" dirty="0">
                <a:solidFill>
                  <a:schemeClr val="tx1"/>
                </a:solidFill>
              </a:rPr>
              <a:t>Do they see Save to Win winners on the lobby TVs or see STW posters? </a:t>
            </a:r>
          </a:p>
          <a:p>
            <a:pPr>
              <a:buFont typeface="Wingdings" panose="05000000000000000000" pitchFamily="2" charset="2"/>
              <a:buChar char="§"/>
            </a:pPr>
            <a:r>
              <a:rPr lang="en-US" sz="3300" dirty="0">
                <a:solidFill>
                  <a:schemeClr val="tx1"/>
                </a:solidFill>
              </a:rPr>
              <a:t>Were they referred by a friend or family member?</a:t>
            </a:r>
          </a:p>
          <a:p>
            <a:pPr>
              <a:buFont typeface="Wingdings" panose="05000000000000000000" pitchFamily="2" charset="2"/>
              <a:buChar char="§"/>
            </a:pPr>
            <a:r>
              <a:rPr lang="en-US" sz="3300" dirty="0">
                <a:solidFill>
                  <a:schemeClr val="tx1"/>
                </a:solidFill>
              </a:rPr>
              <a:t>Did they receive an email, newsletter or statement stuffer?</a:t>
            </a:r>
          </a:p>
          <a:p>
            <a:pPr marL="0" lvl="1" indent="0">
              <a:buNone/>
            </a:pPr>
            <a:endParaRPr lang="en-US" sz="2400" dirty="0">
              <a:solidFill>
                <a:schemeClr val="tx1"/>
              </a:solidFill>
            </a:endParaRPr>
          </a:p>
          <a:p>
            <a:pPr marL="0" lvl="1" indent="0">
              <a:buNone/>
            </a:pPr>
            <a:endParaRPr lang="en-US" sz="2400" dirty="0">
              <a:solidFill>
                <a:schemeClr val="tx1"/>
              </a:solidFill>
            </a:endParaRPr>
          </a:p>
        </p:txBody>
      </p:sp>
      <p:sp>
        <p:nvSpPr>
          <p:cNvPr id="7" name="Title 1"/>
          <p:cNvSpPr txBox="1">
            <a:spLocks/>
          </p:cNvSpPr>
          <p:nvPr/>
        </p:nvSpPr>
        <p:spPr>
          <a:xfrm>
            <a:off x="567891" y="2095902"/>
            <a:ext cx="7886700" cy="548640"/>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b="1"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436488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636" y="365760"/>
            <a:ext cx="9473264" cy="548640"/>
          </a:xfrm>
        </p:spPr>
        <p:txBody>
          <a:bodyPr>
            <a:noAutofit/>
          </a:bodyPr>
          <a:lstStyle/>
          <a:p>
            <a:r>
              <a:rPr lang="en-US" sz="3200" b="1" dirty="0">
                <a:effectLst>
                  <a:outerShdw blurRad="38100" dist="38100" dir="2700000" algn="tl">
                    <a:srgbClr val="000000">
                      <a:alpha val="43137"/>
                    </a:srgbClr>
                  </a:outerShdw>
                </a:effectLst>
                <a:latin typeface="+mn-lt"/>
              </a:rPr>
              <a:t>GROUP DISCUSSION  </a:t>
            </a:r>
          </a:p>
        </p:txBody>
      </p:sp>
      <p:sp>
        <p:nvSpPr>
          <p:cNvPr id="4" name="Rectangle 3"/>
          <p:cNvSpPr/>
          <p:nvPr/>
        </p:nvSpPr>
        <p:spPr>
          <a:xfrm>
            <a:off x="561384" y="1164134"/>
            <a:ext cx="9615549" cy="5816977"/>
          </a:xfrm>
          <a:prstGeom prst="rect">
            <a:avLst/>
          </a:prstGeom>
          <a:noFill/>
          <a:effectLst/>
        </p:spPr>
        <p:txBody>
          <a:bodyPr wrap="square" lIns="91440" tIns="45720" rIns="91440" bIns="45720">
            <a:spAutoFit/>
          </a:bodyPr>
          <a:lstStyle/>
          <a:p>
            <a:r>
              <a:rPr lang="en-US" sz="1600" b="1" dirty="0">
                <a:ln w="1905"/>
                <a:effectLst>
                  <a:innerShdw blurRad="69850" dist="43180" dir="5400000">
                    <a:srgbClr val="000000">
                      <a:alpha val="65000"/>
                    </a:srgbClr>
                  </a:innerShdw>
                </a:effectLst>
              </a:rPr>
              <a:t>Our Credit Union’s sales strategies</a:t>
            </a:r>
          </a:p>
          <a:p>
            <a:endParaRPr lang="en-US" sz="1400" b="1" kern="0" dirty="0">
              <a:ln w="1905"/>
              <a:solidFill>
                <a:srgbClr val="FF0000"/>
              </a:solidFill>
              <a:effectLst>
                <a:innerShdw blurRad="69850" dist="43180" dir="5400000">
                  <a:srgbClr val="000000">
                    <a:alpha val="65000"/>
                  </a:srgbClr>
                </a:innerShdw>
              </a:effectLst>
            </a:endParaRPr>
          </a:p>
          <a:p>
            <a:pPr marL="285750" indent="-285750">
              <a:buClr>
                <a:srgbClr val="92D050"/>
              </a:buClr>
              <a:buFont typeface="Wingdings" panose="05000000000000000000" pitchFamily="2" charset="2"/>
              <a:buChar char="§"/>
            </a:pPr>
            <a:r>
              <a:rPr lang="en-US" sz="1400" dirty="0">
                <a:solidFill>
                  <a:srgbClr val="FF0000"/>
                </a:solidFill>
              </a:rPr>
              <a:t>Make product more visible on our website and keep information up to date under the product section </a:t>
            </a:r>
          </a:p>
          <a:p>
            <a:pPr marL="285750" indent="-285750">
              <a:buClr>
                <a:srgbClr val="92D050"/>
              </a:buClr>
              <a:buFont typeface="Wingdings" panose="05000000000000000000" pitchFamily="2" charset="2"/>
              <a:buChar char="§"/>
            </a:pPr>
            <a:endParaRPr lang="en-US" sz="1400" dirty="0">
              <a:solidFill>
                <a:srgbClr val="FF0000"/>
              </a:solidFill>
            </a:endParaRPr>
          </a:p>
          <a:p>
            <a:pPr marL="285750" indent="-285750">
              <a:buClr>
                <a:srgbClr val="92D050"/>
              </a:buClr>
              <a:buFont typeface="Wingdings" panose="05000000000000000000" pitchFamily="2" charset="2"/>
              <a:buChar char="§"/>
            </a:pPr>
            <a:r>
              <a:rPr lang="en-US" sz="1400" dirty="0">
                <a:solidFill>
                  <a:srgbClr val="FF0000"/>
                </a:solidFill>
              </a:rPr>
              <a:t>Upload member FAQs sheet to the product page and allow members to submit new account forms online</a:t>
            </a:r>
          </a:p>
          <a:p>
            <a:pPr marL="285750" indent="-285750">
              <a:buClr>
                <a:srgbClr val="92D050"/>
              </a:buClr>
              <a:buFont typeface="Wingdings" panose="05000000000000000000" pitchFamily="2" charset="2"/>
              <a:buChar char="§"/>
            </a:pPr>
            <a:endParaRPr lang="en-US" sz="1400" dirty="0">
              <a:solidFill>
                <a:srgbClr val="FF0000"/>
              </a:solidFill>
            </a:endParaRPr>
          </a:p>
          <a:p>
            <a:pPr marL="285750" indent="-285750">
              <a:buClr>
                <a:srgbClr val="92D050"/>
              </a:buClr>
              <a:buFont typeface="Wingdings" panose="05000000000000000000" pitchFamily="2" charset="2"/>
              <a:buChar char="§"/>
            </a:pPr>
            <a:r>
              <a:rPr lang="en-US" sz="1400" dirty="0">
                <a:solidFill>
                  <a:srgbClr val="FF0000"/>
                </a:solidFill>
              </a:rPr>
              <a:t>Host a financial education event in our community and have staff there to offer STW</a:t>
            </a:r>
          </a:p>
          <a:p>
            <a:pPr marL="285750" indent="-285750">
              <a:buClr>
                <a:srgbClr val="92D050"/>
              </a:buClr>
              <a:buFont typeface="Wingdings" panose="05000000000000000000" pitchFamily="2" charset="2"/>
              <a:buChar char="§"/>
            </a:pPr>
            <a:endParaRPr lang="en-US" sz="1400" dirty="0">
              <a:solidFill>
                <a:srgbClr val="FF0000"/>
              </a:solidFill>
            </a:endParaRPr>
          </a:p>
          <a:p>
            <a:pPr marL="285750" indent="-285750">
              <a:buClr>
                <a:srgbClr val="92D050"/>
              </a:buClr>
              <a:buFont typeface="Wingdings" panose="05000000000000000000" pitchFamily="2" charset="2"/>
              <a:buChar char="§"/>
            </a:pPr>
            <a:r>
              <a:rPr lang="en-US" sz="1400" dirty="0">
                <a:solidFill>
                  <a:srgbClr val="FF0000"/>
                </a:solidFill>
              </a:rPr>
              <a:t>Hold staff training sessions annually to give updates on the product and review/adjust sales goals</a:t>
            </a:r>
          </a:p>
          <a:p>
            <a:pPr>
              <a:buClr>
                <a:srgbClr val="92D050"/>
              </a:buClr>
            </a:pPr>
            <a:r>
              <a:rPr lang="en-US" dirty="0"/>
              <a:t> </a:t>
            </a:r>
            <a:endParaRPr lang="en-US" sz="1400" b="1" dirty="0">
              <a:ln w="1905"/>
              <a:effectLst>
                <a:innerShdw blurRad="69850" dist="43180" dir="5400000">
                  <a:srgbClr val="000000">
                    <a:alpha val="65000"/>
                  </a:srgbClr>
                </a:innerShdw>
              </a:effectLst>
            </a:endParaRPr>
          </a:p>
          <a:p>
            <a:r>
              <a:rPr lang="en-US" sz="1600" b="1" dirty="0">
                <a:ln w="1905"/>
                <a:effectLst>
                  <a:innerShdw blurRad="69850" dist="43180" dir="5400000">
                    <a:srgbClr val="000000">
                      <a:alpha val="65000"/>
                    </a:srgbClr>
                  </a:innerShdw>
                </a:effectLst>
              </a:rPr>
              <a:t>Other tactics will we use to sell Save to Win</a:t>
            </a:r>
          </a:p>
          <a:p>
            <a:endParaRPr lang="en-US" sz="1400" b="1" dirty="0">
              <a:ln w="1905"/>
              <a:effectLst>
                <a:innerShdw blurRad="69850" dist="43180" dir="5400000">
                  <a:srgbClr val="000000">
                    <a:alpha val="65000"/>
                  </a:srgbClr>
                </a:innerShdw>
              </a:effectLst>
            </a:endParaRPr>
          </a:p>
          <a:p>
            <a:pPr marL="285750" indent="-285750">
              <a:buClr>
                <a:srgbClr val="92D050"/>
              </a:buClr>
              <a:buFont typeface="Wingdings" panose="05000000000000000000" pitchFamily="2" charset="2"/>
              <a:buChar char="§"/>
            </a:pPr>
            <a:r>
              <a:rPr lang="en-US" sz="1400" dirty="0">
                <a:solidFill>
                  <a:srgbClr val="FF0000"/>
                </a:solidFill>
              </a:rPr>
              <a:t>Ask members engaging questions like “Have you thought about financial planning this year? Financial planning does not need to be thousands of dollars for retirement, it could be as simple as saving $25.00 a month to buy something you really want. Our Save to Win account is great for that because you can save regularly, earn interest and have chances to win up to $5K” each quarter.  </a:t>
            </a:r>
          </a:p>
          <a:p>
            <a:pPr marL="285750" indent="-285750">
              <a:buClr>
                <a:srgbClr val="92D050"/>
              </a:buClr>
              <a:buFont typeface="Wingdings" panose="05000000000000000000" pitchFamily="2" charset="2"/>
              <a:buChar char="§"/>
            </a:pPr>
            <a:endParaRPr lang="en-US" sz="1400" dirty="0">
              <a:solidFill>
                <a:srgbClr val="FF0000"/>
              </a:solidFill>
            </a:endParaRPr>
          </a:p>
          <a:p>
            <a:pPr marL="285750" indent="-285750">
              <a:buClr>
                <a:srgbClr val="92D050"/>
              </a:buClr>
              <a:buFont typeface="Wingdings" panose="05000000000000000000" pitchFamily="2" charset="2"/>
              <a:buChar char="§"/>
            </a:pPr>
            <a:r>
              <a:rPr lang="en-US" sz="1400" dirty="0">
                <a:solidFill>
                  <a:srgbClr val="FF0000"/>
                </a:solidFill>
              </a:rPr>
              <a:t>Create an annual marketing schedule to promote STW through out the year and showcase statistics and winners</a:t>
            </a:r>
          </a:p>
          <a:p>
            <a:pPr marL="285750" indent="-285750">
              <a:buClr>
                <a:srgbClr val="92D050"/>
              </a:buClr>
              <a:buFont typeface="Wingdings" panose="05000000000000000000" pitchFamily="2" charset="2"/>
              <a:buChar char="§"/>
            </a:pPr>
            <a:endParaRPr lang="en-US" sz="1400" dirty="0">
              <a:solidFill>
                <a:srgbClr val="FF0000"/>
              </a:solidFill>
            </a:endParaRPr>
          </a:p>
          <a:p>
            <a:pPr marL="285750" indent="-285750">
              <a:buClr>
                <a:srgbClr val="92D050"/>
              </a:buClr>
              <a:buFont typeface="Wingdings" panose="05000000000000000000" pitchFamily="2" charset="2"/>
              <a:buChar char="§"/>
            </a:pPr>
            <a:r>
              <a:rPr lang="en-US" sz="1400" dirty="0">
                <a:solidFill>
                  <a:srgbClr val="FF0000"/>
                </a:solidFill>
              </a:rPr>
              <a:t>Cross sell with the NEW </a:t>
            </a:r>
            <a:r>
              <a:rPr lang="en-US" sz="1400" dirty="0">
                <a:solidFill>
                  <a:srgbClr val="FF0000"/>
                </a:solidFill>
                <a:hlinkClick r:id="rId3"/>
              </a:rPr>
              <a:t>Themed Marketing Packages </a:t>
            </a:r>
            <a:r>
              <a:rPr lang="en-US" sz="1400" dirty="0">
                <a:solidFill>
                  <a:srgbClr val="FF0000"/>
                </a:solidFill>
              </a:rPr>
              <a:t>available on the CU administrative website or promote Save to Win on in conjunction with National Savings Day/International CU Day in October or Tax time </a:t>
            </a:r>
            <a:r>
              <a:rPr lang="en-US" sz="1400">
                <a:solidFill>
                  <a:srgbClr val="FF0000"/>
                </a:solidFill>
              </a:rPr>
              <a:t>in February.  </a:t>
            </a:r>
            <a:endParaRPr lang="en-US" sz="1400" dirty="0">
              <a:solidFill>
                <a:srgbClr val="FF0000"/>
              </a:solidFill>
            </a:endParaRPr>
          </a:p>
          <a:p>
            <a:pPr marL="285750" indent="-285750">
              <a:buClr>
                <a:srgbClr val="92D050"/>
              </a:buClr>
              <a:buFont typeface="Wingdings" panose="05000000000000000000" pitchFamily="2" charset="2"/>
              <a:buChar char="§"/>
            </a:pPr>
            <a:endParaRPr lang="en-US" sz="1400" dirty="0">
              <a:solidFill>
                <a:srgbClr val="FF0000"/>
              </a:solidFill>
            </a:endParaRPr>
          </a:p>
          <a:p>
            <a:pPr marL="285750" indent="-285750">
              <a:buClr>
                <a:srgbClr val="92D050"/>
              </a:buClr>
              <a:buFont typeface="Wingdings" panose="05000000000000000000" pitchFamily="2" charset="2"/>
              <a:buChar char="§"/>
            </a:pPr>
            <a:r>
              <a:rPr lang="en-US" sz="1400" dirty="0">
                <a:solidFill>
                  <a:srgbClr val="FF0000"/>
                </a:solidFill>
              </a:rPr>
              <a:t>Incentivize staff to refer family/friends to open accounts. Hold a staff drawing each quarter for a $25 gift card (staff earns one entry into the drawing for each new account opened)</a:t>
            </a:r>
          </a:p>
          <a:p>
            <a:pPr marL="285750" indent="-285750">
              <a:buClr>
                <a:srgbClr val="92D050"/>
              </a:buClr>
              <a:buFont typeface="Wingdings" panose="05000000000000000000" pitchFamily="2" charset="2"/>
              <a:buChar char="§"/>
            </a:pPr>
            <a:endParaRPr lang="en-US" sz="1400" dirty="0">
              <a:solidFill>
                <a:srgbClr val="FF0000"/>
              </a:solidFill>
            </a:endParaRPr>
          </a:p>
        </p:txBody>
      </p:sp>
    </p:spTree>
    <p:extLst>
      <p:ext uri="{BB962C8B-B14F-4D97-AF65-F5344CB8AC3E}">
        <p14:creationId xmlns:p14="http://schemas.microsoft.com/office/powerpoint/2010/main" val="3134158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558" y="568960"/>
            <a:ext cx="9300009" cy="548640"/>
          </a:xfrm>
        </p:spPr>
        <p:txBody>
          <a:bodyPr>
            <a:noAutofit/>
          </a:bodyPr>
          <a:lstStyle/>
          <a:p>
            <a:r>
              <a:rPr lang="en-US" sz="3200" b="1" dirty="0">
                <a:effectLst>
                  <a:outerShdw blurRad="38100" dist="38100" dir="2700000" algn="tl">
                    <a:srgbClr val="000000">
                      <a:alpha val="43137"/>
                    </a:srgbClr>
                  </a:outerShdw>
                </a:effectLst>
                <a:latin typeface="+mn-lt"/>
              </a:rPr>
              <a:t>PROGRAM GOALS</a:t>
            </a:r>
          </a:p>
        </p:txBody>
      </p:sp>
      <p:sp>
        <p:nvSpPr>
          <p:cNvPr id="6" name="Content Placeholder 2"/>
          <p:cNvSpPr>
            <a:spLocks noGrp="1"/>
          </p:cNvSpPr>
          <p:nvPr>
            <p:ph idx="1"/>
          </p:nvPr>
        </p:nvSpPr>
        <p:spPr>
          <a:xfrm>
            <a:off x="671450" y="1658398"/>
            <a:ext cx="9027118" cy="4189395"/>
          </a:xfrm>
        </p:spPr>
        <p:txBody>
          <a:bodyPr>
            <a:normAutofit fontScale="92500" lnSpcReduction="10000"/>
          </a:bodyPr>
          <a:lstStyle/>
          <a:p>
            <a:pPr marL="0" indent="0">
              <a:buNone/>
            </a:pPr>
            <a:r>
              <a:rPr lang="en-US" sz="2100" b="1" dirty="0">
                <a:solidFill>
                  <a:schemeClr val="tx1"/>
                </a:solidFill>
              </a:rPr>
              <a:t>Our Credit Union’s Program Goals: </a:t>
            </a:r>
          </a:p>
          <a:p>
            <a:pPr>
              <a:buFont typeface="Wingdings" panose="05000000000000000000" pitchFamily="2" charset="2"/>
              <a:buChar char="§"/>
            </a:pPr>
            <a:r>
              <a:rPr lang="en-US" sz="1900" dirty="0">
                <a:solidFill>
                  <a:srgbClr val="FF0000"/>
                </a:solidFill>
              </a:rPr>
              <a:t>Increase product penetration to 1% of total members this year</a:t>
            </a:r>
          </a:p>
          <a:p>
            <a:pPr lvl="1">
              <a:buFont typeface="Wingdings" panose="05000000000000000000" pitchFamily="2" charset="2"/>
              <a:buChar char="§"/>
            </a:pPr>
            <a:r>
              <a:rPr lang="en-US" sz="1900" dirty="0">
                <a:solidFill>
                  <a:srgbClr val="FF0000"/>
                </a:solidFill>
              </a:rPr>
              <a:t>Increase interest rates and CU member prizes </a:t>
            </a:r>
          </a:p>
          <a:p>
            <a:pPr>
              <a:buFont typeface="Wingdings" panose="05000000000000000000" pitchFamily="2" charset="2"/>
              <a:buChar char="§"/>
            </a:pPr>
            <a:r>
              <a:rPr lang="en-US" sz="1900" dirty="0">
                <a:solidFill>
                  <a:srgbClr val="FF0000"/>
                </a:solidFill>
              </a:rPr>
              <a:t>Help members total saved amount increase by 10K this year</a:t>
            </a:r>
          </a:p>
          <a:p>
            <a:pPr lvl="1">
              <a:buFont typeface="Wingdings" panose="05000000000000000000" pitchFamily="2" charset="2"/>
              <a:buChar char="§"/>
            </a:pPr>
            <a:r>
              <a:rPr lang="en-US" sz="1900" dirty="0">
                <a:solidFill>
                  <a:srgbClr val="FF0000"/>
                </a:solidFill>
              </a:rPr>
              <a:t>Email blasts to remind members to save </a:t>
            </a:r>
          </a:p>
          <a:p>
            <a:pPr lvl="1">
              <a:buFont typeface="Wingdings" panose="05000000000000000000" pitchFamily="2" charset="2"/>
              <a:buChar char="§"/>
            </a:pPr>
            <a:r>
              <a:rPr lang="en-US" sz="1900" dirty="0">
                <a:solidFill>
                  <a:srgbClr val="FF0000"/>
                </a:solidFill>
              </a:rPr>
              <a:t>Set up automatic deposits for members</a:t>
            </a:r>
          </a:p>
          <a:p>
            <a:pPr>
              <a:buFont typeface="Wingdings" panose="05000000000000000000" pitchFamily="2" charset="2"/>
              <a:buChar char="§"/>
            </a:pPr>
            <a:r>
              <a:rPr lang="en-US" sz="1900" dirty="0">
                <a:solidFill>
                  <a:srgbClr val="FF0000"/>
                </a:solidFill>
              </a:rPr>
              <a:t>Create a 12 month marketing campaign schedule </a:t>
            </a:r>
          </a:p>
          <a:p>
            <a:pPr lvl="1">
              <a:buFont typeface="Wingdings" panose="05000000000000000000" pitchFamily="2" charset="2"/>
              <a:buChar char="§"/>
            </a:pPr>
            <a:r>
              <a:rPr lang="en-US" sz="1900" dirty="0">
                <a:solidFill>
                  <a:srgbClr val="FF0000"/>
                </a:solidFill>
              </a:rPr>
              <a:t>Target low to moderate income, gen y and members that have not yet opened a STW account</a:t>
            </a:r>
          </a:p>
          <a:p>
            <a:pPr lvl="1">
              <a:buFont typeface="Wingdings" panose="05000000000000000000" pitchFamily="2" charset="2"/>
              <a:buChar char="§"/>
            </a:pPr>
            <a:r>
              <a:rPr lang="en-US" sz="1900" dirty="0">
                <a:solidFill>
                  <a:srgbClr val="FF0000"/>
                </a:solidFill>
              </a:rPr>
              <a:t>Tap into new member resources – STW relaunch community event, refer family or friends to join a credit union and post winners on social media and tag them</a:t>
            </a:r>
            <a:r>
              <a:rPr lang="en-US" sz="1900" b="1" dirty="0">
                <a:solidFill>
                  <a:srgbClr val="FF0000"/>
                </a:solidFill>
              </a:rPr>
              <a:t>   </a:t>
            </a:r>
          </a:p>
          <a:p>
            <a:pPr marL="0" lvl="1" indent="0">
              <a:buNone/>
            </a:pPr>
            <a:endParaRPr lang="en-US" sz="2400" dirty="0">
              <a:solidFill>
                <a:schemeClr val="tx1"/>
              </a:solidFill>
            </a:endParaRPr>
          </a:p>
        </p:txBody>
      </p:sp>
      <p:sp>
        <p:nvSpPr>
          <p:cNvPr id="7" name="Title 1"/>
          <p:cNvSpPr txBox="1">
            <a:spLocks/>
          </p:cNvSpPr>
          <p:nvPr/>
        </p:nvSpPr>
        <p:spPr>
          <a:xfrm>
            <a:off x="567891" y="2095902"/>
            <a:ext cx="7886700" cy="548640"/>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b="1"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2959715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749" y="555056"/>
            <a:ext cx="7734300" cy="548640"/>
          </a:xfrm>
        </p:spPr>
        <p:txBody>
          <a:bodyPr>
            <a:noAutofit/>
          </a:bodyPr>
          <a:lstStyle/>
          <a:p>
            <a:r>
              <a:rPr lang="en-US" b="1" dirty="0">
                <a:effectLst>
                  <a:outerShdw blurRad="38100" dist="38100" dir="2700000" algn="tl">
                    <a:srgbClr val="000000">
                      <a:alpha val="43137"/>
                    </a:srgbClr>
                  </a:outerShdw>
                </a:effectLst>
                <a:latin typeface="+mn-lt"/>
              </a:rPr>
              <a:t>Questions?</a:t>
            </a:r>
          </a:p>
        </p:txBody>
      </p:sp>
      <p:pic>
        <p:nvPicPr>
          <p:cNvPr id="1026" name="Picture 2" descr="https://s2w.secure.cusolutionsgroup.net/files/s2w/1/image/Images/2017/138680_S2W-SmartestWayToSaveIcon_Horizontal_F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8064" y="2429933"/>
            <a:ext cx="6393430" cy="2336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3421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126" y="619760"/>
            <a:ext cx="9261508" cy="548640"/>
          </a:xfrm>
        </p:spPr>
        <p:txBody>
          <a:bodyPr>
            <a:noAutofit/>
          </a:bodyPr>
          <a:lstStyle/>
          <a:p>
            <a:r>
              <a:rPr lang="en-US" sz="3200" b="1" dirty="0">
                <a:effectLst>
                  <a:outerShdw blurRad="38100" dist="38100" dir="2700000" algn="tl">
                    <a:srgbClr val="000000">
                      <a:alpha val="43137"/>
                    </a:srgbClr>
                  </a:outerShdw>
                </a:effectLst>
                <a:latin typeface="+mn-lt"/>
              </a:rPr>
              <a:t>TRAINING </a:t>
            </a:r>
            <a:r>
              <a:rPr lang="en-US" sz="3200" b="1" spc="300" dirty="0">
                <a:effectLst>
                  <a:outerShdw blurRad="38100" dist="38100" dir="2700000" algn="tl">
                    <a:srgbClr val="000000">
                      <a:alpha val="43137"/>
                    </a:srgbClr>
                  </a:outerShdw>
                </a:effectLst>
                <a:latin typeface="+mn-lt"/>
              </a:rPr>
              <a:t>AGENDA</a:t>
            </a:r>
          </a:p>
        </p:txBody>
      </p:sp>
      <p:sp>
        <p:nvSpPr>
          <p:cNvPr id="3" name="Content Placeholder 2"/>
          <p:cNvSpPr>
            <a:spLocks noGrp="1"/>
          </p:cNvSpPr>
          <p:nvPr>
            <p:ph idx="1"/>
          </p:nvPr>
        </p:nvSpPr>
        <p:spPr>
          <a:xfrm>
            <a:off x="1013414" y="1684866"/>
            <a:ext cx="8973456" cy="4876800"/>
          </a:xfrm>
        </p:spPr>
        <p:txBody>
          <a:bodyPr>
            <a:normAutofit/>
          </a:bodyPr>
          <a:lstStyle/>
          <a:p>
            <a:pPr>
              <a:buFont typeface="Wingdings" panose="05000000000000000000" pitchFamily="2" charset="2"/>
              <a:buChar char="§"/>
            </a:pPr>
            <a:r>
              <a:rPr lang="en-US" dirty="0">
                <a:solidFill>
                  <a:schemeClr val="tx1"/>
                </a:solidFill>
              </a:rPr>
              <a:t>Lottery quiz</a:t>
            </a:r>
          </a:p>
          <a:p>
            <a:pPr>
              <a:buFont typeface="Wingdings" panose="05000000000000000000" pitchFamily="2" charset="2"/>
              <a:buChar char="§"/>
            </a:pPr>
            <a:r>
              <a:rPr lang="en-US" dirty="0">
                <a:solidFill>
                  <a:schemeClr val="tx1"/>
                </a:solidFill>
              </a:rPr>
              <a:t>Product benefits, features and requirements </a:t>
            </a:r>
          </a:p>
          <a:p>
            <a:pPr>
              <a:buFont typeface="Wingdings" panose="05000000000000000000" pitchFamily="2" charset="2"/>
              <a:buChar char="§"/>
            </a:pPr>
            <a:r>
              <a:rPr lang="en-US" dirty="0">
                <a:solidFill>
                  <a:schemeClr val="tx1"/>
                </a:solidFill>
              </a:rPr>
              <a:t>Account statistics, prizes and entries</a:t>
            </a:r>
          </a:p>
          <a:p>
            <a:pPr>
              <a:buFont typeface="Wingdings" panose="05000000000000000000" pitchFamily="2" charset="2"/>
              <a:buChar char="§"/>
            </a:pPr>
            <a:r>
              <a:rPr lang="en-US" dirty="0">
                <a:solidFill>
                  <a:schemeClr val="tx1"/>
                </a:solidFill>
              </a:rPr>
              <a:t>Account opening procedure</a:t>
            </a:r>
          </a:p>
          <a:p>
            <a:pPr>
              <a:buFont typeface="Wingdings" panose="05000000000000000000" pitchFamily="2" charset="2"/>
              <a:buChar char="§"/>
            </a:pPr>
            <a:r>
              <a:rPr lang="en-US" dirty="0">
                <a:solidFill>
                  <a:schemeClr val="tx1"/>
                </a:solidFill>
              </a:rPr>
              <a:t>Selling Save to Win</a:t>
            </a:r>
          </a:p>
          <a:p>
            <a:pPr marL="0" indent="0">
              <a:buClr>
                <a:schemeClr val="accent2"/>
              </a:buClr>
              <a:buNone/>
            </a:pPr>
            <a:endParaRPr lang="en-US" dirty="0">
              <a:solidFill>
                <a:schemeClr val="tx1"/>
              </a:solidFill>
            </a:endParaRPr>
          </a:p>
          <a:p>
            <a:pPr marL="0" indent="0">
              <a:buNone/>
            </a:pPr>
            <a:endParaRPr lang="en-US" dirty="0">
              <a:solidFill>
                <a:schemeClr val="tx1"/>
              </a:solidFill>
            </a:endParaRPr>
          </a:p>
        </p:txBody>
      </p:sp>
    </p:spTree>
    <p:extLst>
      <p:ext uri="{BB962C8B-B14F-4D97-AF65-F5344CB8AC3E}">
        <p14:creationId xmlns:p14="http://schemas.microsoft.com/office/powerpoint/2010/main" val="4189414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3137" y="1714501"/>
            <a:ext cx="9467608" cy="3581400"/>
          </a:xfrm>
        </p:spPr>
        <p:txBody>
          <a:bodyPr>
            <a:noAutofit/>
          </a:bodyPr>
          <a:lstStyle/>
          <a:p>
            <a:pPr marL="0" indent="0" algn="ctr">
              <a:spcBef>
                <a:spcPts val="0"/>
              </a:spcBef>
              <a:buNone/>
            </a:pPr>
            <a:r>
              <a:rPr lang="en-US" dirty="0">
                <a:solidFill>
                  <a:schemeClr val="accent2"/>
                </a:solidFill>
              </a:rPr>
              <a:t>What percentage of adults play the lottery?</a:t>
            </a:r>
            <a:br>
              <a:rPr lang="en-US" dirty="0">
                <a:solidFill>
                  <a:schemeClr val="tx1"/>
                </a:solidFill>
              </a:rPr>
            </a:br>
            <a:endParaRPr lang="en-US" dirty="0">
              <a:solidFill>
                <a:schemeClr val="tx1"/>
              </a:solidFill>
            </a:endParaRPr>
          </a:p>
          <a:p>
            <a:pPr marL="0" indent="0" algn="ctr">
              <a:spcBef>
                <a:spcPts val="0"/>
              </a:spcBef>
              <a:buNone/>
            </a:pPr>
            <a:r>
              <a:rPr lang="en-US" dirty="0">
                <a:solidFill>
                  <a:schemeClr val="tx1"/>
                </a:solidFill>
              </a:rPr>
              <a:t>48%</a:t>
            </a:r>
          </a:p>
          <a:p>
            <a:pPr marL="0" indent="0" algn="ctr">
              <a:spcBef>
                <a:spcPts val="0"/>
              </a:spcBef>
              <a:buNone/>
            </a:pPr>
            <a:endParaRPr lang="en-US" dirty="0">
              <a:solidFill>
                <a:schemeClr val="tx1"/>
              </a:solidFill>
            </a:endParaRPr>
          </a:p>
          <a:p>
            <a:pPr marL="0" indent="0" algn="ctr">
              <a:spcBef>
                <a:spcPts val="0"/>
              </a:spcBef>
              <a:buNone/>
            </a:pPr>
            <a:endParaRPr lang="en-US" dirty="0">
              <a:solidFill>
                <a:schemeClr val="accent2"/>
              </a:solidFill>
            </a:endParaRPr>
          </a:p>
          <a:p>
            <a:pPr marL="0" indent="0" algn="ctr">
              <a:spcBef>
                <a:spcPts val="0"/>
              </a:spcBef>
              <a:buNone/>
            </a:pPr>
            <a:r>
              <a:rPr lang="en-US" dirty="0">
                <a:solidFill>
                  <a:schemeClr val="accent2"/>
                </a:solidFill>
              </a:rPr>
              <a:t>What was the total lottery revenue generated in the U.S. in 2016?</a:t>
            </a:r>
          </a:p>
          <a:p>
            <a:pPr marL="0" indent="0" algn="ctr">
              <a:spcBef>
                <a:spcPts val="0"/>
              </a:spcBef>
              <a:buNone/>
            </a:pPr>
            <a:br>
              <a:rPr lang="en-US" dirty="0">
                <a:solidFill>
                  <a:schemeClr val="tx1"/>
                </a:solidFill>
              </a:rPr>
            </a:br>
            <a:r>
              <a:rPr lang="en-US" dirty="0">
                <a:solidFill>
                  <a:schemeClr val="tx1"/>
                </a:solidFill>
              </a:rPr>
              <a:t>$72.6 Billion - $223 per person</a:t>
            </a:r>
          </a:p>
          <a:p>
            <a:pPr marL="0" indent="0" algn="ctr">
              <a:spcBef>
                <a:spcPts val="0"/>
              </a:spcBef>
              <a:buNone/>
            </a:pPr>
            <a:endParaRPr lang="en-US" dirty="0">
              <a:solidFill>
                <a:schemeClr val="tx1"/>
              </a:solidFill>
            </a:endParaRPr>
          </a:p>
          <a:p>
            <a:pPr marL="0" indent="0" algn="ctr">
              <a:spcBef>
                <a:spcPts val="0"/>
              </a:spcBef>
              <a:buNone/>
            </a:pPr>
            <a:endParaRPr lang="en-US" dirty="0">
              <a:solidFill>
                <a:schemeClr val="tx1"/>
              </a:solidFill>
            </a:endParaRPr>
          </a:p>
          <a:p>
            <a:pPr marL="0" indent="0" algn="ctr">
              <a:spcBef>
                <a:spcPts val="0"/>
              </a:spcBef>
              <a:buNone/>
            </a:pPr>
            <a:r>
              <a:rPr lang="en-US" dirty="0">
                <a:solidFill>
                  <a:schemeClr val="accent2"/>
                </a:solidFill>
              </a:rPr>
              <a:t>How much of that revenue came from players with </a:t>
            </a:r>
          </a:p>
          <a:p>
            <a:pPr marL="0" indent="0" algn="ctr">
              <a:spcBef>
                <a:spcPts val="0"/>
              </a:spcBef>
              <a:buNone/>
            </a:pPr>
            <a:r>
              <a:rPr lang="en-US" dirty="0">
                <a:solidFill>
                  <a:schemeClr val="accent2"/>
                </a:solidFill>
              </a:rPr>
              <a:t>incomes less than $50,000 per year?</a:t>
            </a:r>
          </a:p>
          <a:p>
            <a:pPr marL="0" indent="0" algn="ctr">
              <a:spcBef>
                <a:spcPts val="0"/>
              </a:spcBef>
              <a:buNone/>
            </a:pPr>
            <a:br>
              <a:rPr lang="en-US" dirty="0">
                <a:solidFill>
                  <a:schemeClr val="tx1"/>
                </a:solidFill>
              </a:rPr>
            </a:br>
            <a:r>
              <a:rPr lang="en-US" dirty="0">
                <a:solidFill>
                  <a:schemeClr val="tx1"/>
                </a:solidFill>
              </a:rPr>
              <a:t>51%</a:t>
            </a:r>
          </a:p>
        </p:txBody>
      </p:sp>
      <p:sp>
        <p:nvSpPr>
          <p:cNvPr id="4" name="TextBox 3"/>
          <p:cNvSpPr txBox="1"/>
          <p:nvPr/>
        </p:nvSpPr>
        <p:spPr>
          <a:xfrm>
            <a:off x="1090241" y="6110962"/>
            <a:ext cx="8153400" cy="276999"/>
          </a:xfrm>
          <a:prstGeom prst="rect">
            <a:avLst/>
          </a:prstGeom>
          <a:noFill/>
        </p:spPr>
        <p:txBody>
          <a:bodyPr wrap="square" rtlCol="0">
            <a:spAutoFit/>
          </a:bodyPr>
          <a:lstStyle/>
          <a:p>
            <a:pPr algn="ctr"/>
            <a:r>
              <a:rPr lang="en-US" sz="1200" dirty="0"/>
              <a:t>Information sourced from </a:t>
            </a:r>
            <a:r>
              <a:rPr lang="en-US" sz="1200" dirty="0">
                <a:hlinkClick r:id="rId3"/>
              </a:rPr>
              <a:t>VisionCritical</a:t>
            </a:r>
            <a:r>
              <a:rPr lang="en-US" sz="1200" dirty="0"/>
              <a:t> and </a:t>
            </a:r>
            <a:r>
              <a:rPr lang="en-US" sz="1200" dirty="0">
                <a:hlinkClick r:id="rId4"/>
              </a:rPr>
              <a:t>Lendedu</a:t>
            </a:r>
            <a:r>
              <a:rPr lang="en-US" sz="1200" dirty="0"/>
              <a:t>  </a:t>
            </a:r>
          </a:p>
        </p:txBody>
      </p:sp>
      <p:sp>
        <p:nvSpPr>
          <p:cNvPr id="2" name="Rectangle 1"/>
          <p:cNvSpPr/>
          <p:nvPr/>
        </p:nvSpPr>
        <p:spPr>
          <a:xfrm>
            <a:off x="501136" y="470039"/>
            <a:ext cx="9475629" cy="584775"/>
          </a:xfrm>
          <a:prstGeom prst="rect">
            <a:avLst/>
          </a:prstGeom>
        </p:spPr>
        <p:txBody>
          <a:bodyPr wrap="square">
            <a:spAutoFit/>
          </a:bodyPr>
          <a:lstStyle/>
          <a:p>
            <a:r>
              <a:rPr lang="en-US" sz="3200" b="1" dirty="0">
                <a:solidFill>
                  <a:schemeClr val="accent1"/>
                </a:solidFill>
                <a:effectLst>
                  <a:outerShdw blurRad="38100" dist="38100" dir="2700000" algn="tl">
                    <a:srgbClr val="000000">
                      <a:alpha val="43137"/>
                    </a:srgbClr>
                  </a:outerShdw>
                </a:effectLst>
              </a:rPr>
              <a:t>LOTTERY QUIZ</a:t>
            </a:r>
            <a:endParaRPr lang="en-US" sz="3200" dirty="0">
              <a:solidFill>
                <a:schemeClr val="accent1"/>
              </a:solidFill>
            </a:endParaRPr>
          </a:p>
        </p:txBody>
      </p:sp>
    </p:spTree>
    <p:extLst>
      <p:ext uri="{BB962C8B-B14F-4D97-AF65-F5344CB8AC3E}">
        <p14:creationId xmlns:p14="http://schemas.microsoft.com/office/powerpoint/2010/main" val="3904906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283" y="702644"/>
            <a:ext cx="7886700" cy="548640"/>
          </a:xfrm>
        </p:spPr>
        <p:txBody>
          <a:bodyPr>
            <a:noAutofit/>
          </a:bodyPr>
          <a:lstStyle/>
          <a:p>
            <a:r>
              <a:rPr lang="en-US" sz="3200" b="1" dirty="0">
                <a:effectLst>
                  <a:outerShdw blurRad="38100" dist="38100" dir="2700000" algn="tl">
                    <a:srgbClr val="000000">
                      <a:alpha val="43137"/>
                    </a:srgbClr>
                  </a:outerShdw>
                </a:effectLst>
                <a:latin typeface="+mn-lt"/>
              </a:rPr>
              <a:t>PRODUCT BENEFITS</a:t>
            </a:r>
          </a:p>
        </p:txBody>
      </p:sp>
      <p:sp>
        <p:nvSpPr>
          <p:cNvPr id="3" name="Content Placeholder 2"/>
          <p:cNvSpPr>
            <a:spLocks noGrp="1"/>
          </p:cNvSpPr>
          <p:nvPr>
            <p:ph idx="1"/>
          </p:nvPr>
        </p:nvSpPr>
        <p:spPr>
          <a:xfrm>
            <a:off x="939800" y="1707683"/>
            <a:ext cx="8604249" cy="3579849"/>
          </a:xfrm>
        </p:spPr>
        <p:txBody>
          <a:bodyPr>
            <a:normAutofit/>
          </a:bodyPr>
          <a:lstStyle/>
          <a:p>
            <a:pPr>
              <a:buFont typeface="Wingdings" panose="05000000000000000000" pitchFamily="2" charset="2"/>
              <a:buChar char="§"/>
            </a:pPr>
            <a:r>
              <a:rPr lang="en-US" dirty="0"/>
              <a:t>Brings the thrill of a lottery without the risk</a:t>
            </a:r>
          </a:p>
          <a:p>
            <a:pPr>
              <a:buFont typeface="Wingdings" panose="05000000000000000000" pitchFamily="2" charset="2"/>
              <a:buChar char="§"/>
            </a:pPr>
            <a:r>
              <a:rPr lang="en-US" dirty="0"/>
              <a:t>Motivates regular savings plan with automatic deposits</a:t>
            </a:r>
          </a:p>
          <a:p>
            <a:pPr>
              <a:buFont typeface="Wingdings" panose="05000000000000000000" pitchFamily="2" charset="2"/>
              <a:buChar char="§"/>
            </a:pPr>
            <a:r>
              <a:rPr lang="en-US" dirty="0"/>
              <a:t>Offers members earning potential with monthly and quarterly prizes</a:t>
            </a:r>
          </a:p>
          <a:p>
            <a:pPr>
              <a:buFont typeface="Wingdings" panose="05000000000000000000" pitchFamily="2" charset="2"/>
              <a:buChar char="§"/>
            </a:pPr>
            <a:r>
              <a:rPr lang="en-US" dirty="0"/>
              <a:t>Provides one withdrawal per 12-month term for a flat $25 fee</a:t>
            </a:r>
          </a:p>
          <a:p>
            <a:pPr>
              <a:buFont typeface="Wingdings" panose="05000000000000000000" pitchFamily="2" charset="2"/>
              <a:buChar char="§"/>
            </a:pPr>
            <a:r>
              <a:rPr lang="en-US" dirty="0"/>
              <a:t>Renews automatically at maturity, encouraging additional savings</a:t>
            </a:r>
          </a:p>
          <a:p>
            <a:pPr>
              <a:buFont typeface="Wingdings" panose="05000000000000000000" pitchFamily="2" charset="2"/>
              <a:buChar char="§"/>
            </a:pPr>
            <a:r>
              <a:rPr lang="en-US" dirty="0"/>
              <a:t>Is a safe, secure and federally insured savings product</a:t>
            </a:r>
            <a:endParaRPr lang="en-US" sz="4000" b="1" dirty="0">
              <a:solidFill>
                <a:schemeClr val="tx1"/>
              </a:solidFill>
            </a:endParaRPr>
          </a:p>
          <a:p>
            <a:pPr lvl="2">
              <a:buFont typeface="Wingdings" panose="05000000000000000000" pitchFamily="2" charset="2"/>
              <a:buChar char="§"/>
            </a:pPr>
            <a:endParaRPr lang="en-US" dirty="0">
              <a:solidFill>
                <a:schemeClr val="tx1"/>
              </a:solidFill>
            </a:endParaRPr>
          </a:p>
        </p:txBody>
      </p:sp>
    </p:spTree>
    <p:extLst>
      <p:ext uri="{BB962C8B-B14F-4D97-AF65-F5344CB8AC3E}">
        <p14:creationId xmlns:p14="http://schemas.microsoft.com/office/powerpoint/2010/main" val="1077597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82421" y="618067"/>
            <a:ext cx="7776812" cy="549275"/>
          </a:xfrm>
        </p:spPr>
        <p:txBody>
          <a:bodyPr>
            <a:noAutofit/>
          </a:bodyPr>
          <a:lstStyle/>
          <a:p>
            <a:r>
              <a:rPr lang="en-US" sz="3200" b="1" dirty="0">
                <a:effectLst>
                  <a:outerShdw blurRad="38100" dist="38100" dir="2700000" algn="tl">
                    <a:srgbClr val="000000">
                      <a:alpha val="43137"/>
                    </a:srgbClr>
                  </a:outerShdw>
                </a:effectLst>
                <a:latin typeface="+mn-lt"/>
              </a:rPr>
              <a:t>PRODUCT FEATURES</a:t>
            </a:r>
          </a:p>
        </p:txBody>
      </p:sp>
      <p:sp>
        <p:nvSpPr>
          <p:cNvPr id="3" name="Content Placeholder 2"/>
          <p:cNvSpPr>
            <a:spLocks noGrp="1"/>
          </p:cNvSpPr>
          <p:nvPr>
            <p:ph idx="4294967295"/>
          </p:nvPr>
        </p:nvSpPr>
        <p:spPr>
          <a:xfrm>
            <a:off x="897467" y="1828800"/>
            <a:ext cx="9753600" cy="4648200"/>
          </a:xfrm>
        </p:spPr>
        <p:txBody>
          <a:bodyPr>
            <a:noAutofit/>
          </a:bodyPr>
          <a:lstStyle/>
          <a:p>
            <a:pPr>
              <a:buFont typeface="Wingdings" panose="05000000000000000000" pitchFamily="2" charset="2"/>
              <a:buChar char="§"/>
            </a:pPr>
            <a:r>
              <a:rPr lang="en-US" dirty="0">
                <a:solidFill>
                  <a:schemeClr val="tx1"/>
                </a:solidFill>
              </a:rPr>
              <a:t>Share type: </a:t>
            </a:r>
            <a:r>
              <a:rPr lang="en-US" dirty="0">
                <a:solidFill>
                  <a:srgbClr val="FF0000"/>
                </a:solidFill>
              </a:rPr>
              <a:t>12-month share certificate or certificate of deposit </a:t>
            </a:r>
          </a:p>
          <a:p>
            <a:pPr>
              <a:buFont typeface="Wingdings" panose="05000000000000000000" pitchFamily="2" charset="2"/>
              <a:buChar char="§"/>
            </a:pPr>
            <a:r>
              <a:rPr lang="en-US" dirty="0">
                <a:solidFill>
                  <a:schemeClr val="tx1"/>
                </a:solidFill>
              </a:rPr>
              <a:t>Dividend rate: </a:t>
            </a:r>
            <a:r>
              <a:rPr lang="en-US" dirty="0">
                <a:solidFill>
                  <a:srgbClr val="FF0000"/>
                </a:solidFill>
              </a:rPr>
              <a:t>0.25%</a:t>
            </a:r>
          </a:p>
          <a:p>
            <a:pPr>
              <a:buFont typeface="Wingdings" panose="05000000000000000000" pitchFamily="2" charset="2"/>
              <a:buChar char="§"/>
            </a:pPr>
            <a:r>
              <a:rPr lang="en-US" dirty="0">
                <a:solidFill>
                  <a:schemeClr val="tx1"/>
                </a:solidFill>
              </a:rPr>
              <a:t>Annual percentage yield: </a:t>
            </a:r>
            <a:r>
              <a:rPr lang="en-US" dirty="0">
                <a:solidFill>
                  <a:srgbClr val="FF0000"/>
                </a:solidFill>
              </a:rPr>
              <a:t>0.25%</a:t>
            </a:r>
          </a:p>
          <a:p>
            <a:pPr>
              <a:buFont typeface="Wingdings" panose="05000000000000000000" pitchFamily="2" charset="2"/>
              <a:buChar char="§"/>
            </a:pPr>
            <a:r>
              <a:rPr lang="en-US" dirty="0">
                <a:solidFill>
                  <a:schemeClr val="tx1"/>
                </a:solidFill>
              </a:rPr>
              <a:t>Opening deposit and balance requirement: $25.00</a:t>
            </a:r>
          </a:p>
          <a:p>
            <a:pPr>
              <a:buFont typeface="Wingdings" panose="05000000000000000000" pitchFamily="2" charset="2"/>
              <a:buChar char="§"/>
            </a:pPr>
            <a:r>
              <a:rPr lang="en-US" dirty="0">
                <a:solidFill>
                  <a:schemeClr val="tx1"/>
                </a:solidFill>
              </a:rPr>
              <a:t>Deposit restrictions: </a:t>
            </a:r>
            <a:r>
              <a:rPr lang="en-US" dirty="0">
                <a:solidFill>
                  <a:srgbClr val="FF0000"/>
                </a:solidFill>
              </a:rPr>
              <a:t>none/$3K cap</a:t>
            </a:r>
          </a:p>
          <a:p>
            <a:pPr>
              <a:buFont typeface="Wingdings" panose="05000000000000000000" pitchFamily="2" charset="2"/>
              <a:buChar char="§"/>
            </a:pPr>
            <a:r>
              <a:rPr lang="en-US" dirty="0">
                <a:solidFill>
                  <a:schemeClr val="tx1"/>
                </a:solidFill>
              </a:rPr>
              <a:t>Withdrawal: 1 withdrawal per 12-month term</a:t>
            </a:r>
          </a:p>
          <a:p>
            <a:pPr>
              <a:buFont typeface="Wingdings" panose="05000000000000000000" pitchFamily="2" charset="2"/>
              <a:buChar char="§"/>
            </a:pPr>
            <a:r>
              <a:rPr lang="en-US" dirty="0">
                <a:solidFill>
                  <a:schemeClr val="tx1"/>
                </a:solidFill>
              </a:rPr>
              <a:t>1</a:t>
            </a:r>
            <a:r>
              <a:rPr lang="en-US" baseline="30000" dirty="0">
                <a:solidFill>
                  <a:schemeClr val="tx1"/>
                </a:solidFill>
              </a:rPr>
              <a:t>st</a:t>
            </a:r>
            <a:r>
              <a:rPr lang="en-US" dirty="0">
                <a:solidFill>
                  <a:schemeClr val="tx1"/>
                </a:solidFill>
              </a:rPr>
              <a:t> withdrawal penalty: $25.00</a:t>
            </a:r>
          </a:p>
          <a:p>
            <a:pPr>
              <a:buFont typeface="Wingdings" panose="05000000000000000000" pitchFamily="2" charset="2"/>
              <a:buChar char="§"/>
            </a:pPr>
            <a:r>
              <a:rPr lang="en-US" dirty="0">
                <a:solidFill>
                  <a:schemeClr val="tx1"/>
                </a:solidFill>
              </a:rPr>
              <a:t>2</a:t>
            </a:r>
            <a:r>
              <a:rPr lang="en-US" baseline="30000" dirty="0">
                <a:solidFill>
                  <a:schemeClr val="tx1"/>
                </a:solidFill>
              </a:rPr>
              <a:t>nd</a:t>
            </a:r>
            <a:r>
              <a:rPr lang="en-US" dirty="0">
                <a:solidFill>
                  <a:schemeClr val="tx1"/>
                </a:solidFill>
              </a:rPr>
              <a:t> withdrawal penalty: account closure</a:t>
            </a:r>
          </a:p>
          <a:p>
            <a:pPr>
              <a:buFont typeface="Wingdings" panose="05000000000000000000" pitchFamily="2" charset="2"/>
              <a:buChar char="§"/>
            </a:pPr>
            <a:r>
              <a:rPr lang="en-US" dirty="0">
                <a:solidFill>
                  <a:schemeClr val="tx1"/>
                </a:solidFill>
              </a:rPr>
              <a:t>Other fees: no</a:t>
            </a:r>
            <a:endParaRPr lang="en-US" sz="1800" dirty="0">
              <a:solidFill>
                <a:schemeClr val="tx1"/>
              </a:solidFill>
            </a:endParaRPr>
          </a:p>
          <a:p>
            <a:pPr marL="457200" lvl="1" indent="0">
              <a:buNone/>
            </a:pPr>
            <a:endParaRPr lang="en-US" sz="1800" dirty="0">
              <a:solidFill>
                <a:schemeClr val="tx1"/>
              </a:solidFill>
            </a:endParaRPr>
          </a:p>
          <a:p>
            <a:pPr lvl="1">
              <a:buFont typeface="Wingdings" pitchFamily="2" charset="2"/>
              <a:buChar char="q"/>
            </a:pPr>
            <a:endParaRPr lang="en-US" sz="1800" dirty="0">
              <a:solidFill>
                <a:schemeClr val="tx1"/>
              </a:solidFill>
            </a:endParaRPr>
          </a:p>
        </p:txBody>
      </p:sp>
    </p:spTree>
    <p:extLst>
      <p:ext uri="{BB962C8B-B14F-4D97-AF65-F5344CB8AC3E}">
        <p14:creationId xmlns:p14="http://schemas.microsoft.com/office/powerpoint/2010/main" val="221249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066" y="655558"/>
            <a:ext cx="9415514" cy="548640"/>
          </a:xfrm>
        </p:spPr>
        <p:txBody>
          <a:bodyPr>
            <a:noAutofit/>
          </a:bodyPr>
          <a:lstStyle/>
          <a:p>
            <a:r>
              <a:rPr lang="en-US" sz="3200" b="1" dirty="0">
                <a:solidFill>
                  <a:srgbClr val="92D050"/>
                </a:solidFill>
                <a:effectLst>
                  <a:outerShdw blurRad="38100" dist="38100" dir="2700000" algn="tl">
                    <a:srgbClr val="000000">
                      <a:alpha val="43137"/>
                    </a:srgbClr>
                  </a:outerShdw>
                </a:effectLst>
                <a:latin typeface="+mn-lt"/>
              </a:rPr>
              <a:t>ACCOUNT REQUIREMENTS  </a:t>
            </a:r>
          </a:p>
        </p:txBody>
      </p:sp>
      <p:sp>
        <p:nvSpPr>
          <p:cNvPr id="3" name="Content Placeholder 2"/>
          <p:cNvSpPr>
            <a:spLocks noGrp="1"/>
          </p:cNvSpPr>
          <p:nvPr>
            <p:ph idx="1"/>
          </p:nvPr>
        </p:nvSpPr>
        <p:spPr>
          <a:xfrm>
            <a:off x="-207289" y="1686522"/>
            <a:ext cx="10715946" cy="4876800"/>
          </a:xfrm>
        </p:spPr>
        <p:txBody>
          <a:bodyPr>
            <a:normAutofit/>
          </a:bodyPr>
          <a:lstStyle/>
          <a:p>
            <a:pPr lvl="2">
              <a:buFont typeface="Wingdings" panose="05000000000000000000" pitchFamily="2" charset="2"/>
              <a:buChar char="§"/>
            </a:pPr>
            <a:r>
              <a:rPr lang="en-US" sz="1800" dirty="0">
                <a:solidFill>
                  <a:schemeClr val="tx1"/>
                </a:solidFill>
              </a:rPr>
              <a:t>Account holders must be at least 18 years of age </a:t>
            </a:r>
          </a:p>
          <a:p>
            <a:pPr lvl="2">
              <a:buFont typeface="Wingdings" panose="05000000000000000000" pitchFamily="2" charset="2"/>
              <a:buChar char="§"/>
            </a:pPr>
            <a:r>
              <a:rPr lang="en-US" sz="1800" dirty="0">
                <a:solidFill>
                  <a:schemeClr val="tx1"/>
                </a:solidFill>
              </a:rPr>
              <a:t>Must be a legal resident of an eligible state listed on the admin site</a:t>
            </a:r>
          </a:p>
          <a:p>
            <a:pPr lvl="3">
              <a:buFont typeface="Wingdings" panose="05000000000000000000" pitchFamily="2" charset="2"/>
              <a:buChar char="§"/>
            </a:pPr>
            <a:r>
              <a:rPr lang="en-US" sz="1800" dirty="0">
                <a:solidFill>
                  <a:schemeClr val="tx1"/>
                </a:solidFill>
              </a:rPr>
              <a:t>Under Implementation Documents, next to Appendix 7 </a:t>
            </a:r>
          </a:p>
          <a:p>
            <a:pPr lvl="2">
              <a:buFont typeface="Wingdings" panose="05000000000000000000" pitchFamily="2" charset="2"/>
              <a:buChar char="§"/>
            </a:pPr>
            <a:r>
              <a:rPr lang="en-US" sz="1800" dirty="0">
                <a:solidFill>
                  <a:schemeClr val="tx1"/>
                </a:solidFill>
              </a:rPr>
              <a:t>Credit union employees and board members are not eligible for prizes </a:t>
            </a:r>
          </a:p>
          <a:p>
            <a:pPr lvl="3">
              <a:buFont typeface="Wingdings" panose="05000000000000000000" pitchFamily="2" charset="2"/>
              <a:buChar char="§"/>
            </a:pPr>
            <a:r>
              <a:rPr lang="en-US" sz="1800" dirty="0">
                <a:solidFill>
                  <a:schemeClr val="tx1"/>
                </a:solidFill>
              </a:rPr>
              <a:t>This includes joint ownership </a:t>
            </a:r>
            <a:r>
              <a:rPr lang="en-US" sz="1800" dirty="0">
                <a:solidFill>
                  <a:srgbClr val="FF0000"/>
                </a:solidFill>
              </a:rPr>
              <a:t>(relatives of employees must have a separate account not tied to the employee account in order to be eligible for prizes)</a:t>
            </a:r>
          </a:p>
          <a:p>
            <a:pPr lvl="2">
              <a:buFont typeface="Wingdings" panose="05000000000000000000" pitchFamily="2" charset="2"/>
              <a:buChar char="§"/>
            </a:pPr>
            <a:r>
              <a:rPr lang="en-US" sz="1800" dirty="0">
                <a:solidFill>
                  <a:schemeClr val="tx1"/>
                </a:solidFill>
              </a:rPr>
              <a:t>Accounts must be open through the drawing period to be eligible for prizes</a:t>
            </a:r>
          </a:p>
          <a:p>
            <a:pPr lvl="2">
              <a:buFont typeface="Wingdings" panose="05000000000000000000" pitchFamily="2" charset="2"/>
              <a:buChar char="§"/>
            </a:pPr>
            <a:r>
              <a:rPr lang="en-US" sz="1800" dirty="0">
                <a:solidFill>
                  <a:schemeClr val="tx1"/>
                </a:solidFill>
              </a:rPr>
              <a:t>Only one account allowed per person</a:t>
            </a:r>
          </a:p>
          <a:p>
            <a:pPr marL="237744" lvl="2" indent="0">
              <a:buNone/>
            </a:pPr>
            <a:endParaRPr lang="en-US" sz="2000" dirty="0">
              <a:solidFill>
                <a:schemeClr val="tx1"/>
              </a:solidFill>
            </a:endParaRPr>
          </a:p>
          <a:p>
            <a:pPr marL="685800" lvl="2" indent="0">
              <a:buNone/>
            </a:pPr>
            <a:endParaRPr lang="en-US" sz="2000" dirty="0">
              <a:solidFill>
                <a:schemeClr val="tx1"/>
              </a:solidFill>
            </a:endParaRPr>
          </a:p>
          <a:p>
            <a:pPr marL="914400" lvl="2" indent="0">
              <a:buNone/>
            </a:pPr>
            <a:endParaRPr lang="en-US" sz="2000" dirty="0">
              <a:solidFill>
                <a:schemeClr val="tx1"/>
              </a:solidFill>
            </a:endParaRPr>
          </a:p>
        </p:txBody>
      </p:sp>
    </p:spTree>
    <p:extLst>
      <p:ext uri="{BB962C8B-B14F-4D97-AF65-F5344CB8AC3E}">
        <p14:creationId xmlns:p14="http://schemas.microsoft.com/office/powerpoint/2010/main" val="3921229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786" y="748790"/>
            <a:ext cx="9473264" cy="548640"/>
          </a:xfrm>
        </p:spPr>
        <p:txBody>
          <a:bodyPr>
            <a:noAutofit/>
          </a:bodyPr>
          <a:lstStyle/>
          <a:p>
            <a:r>
              <a:rPr lang="en-US" sz="3200" b="1" dirty="0">
                <a:effectLst>
                  <a:outerShdw blurRad="38100" dist="38100" dir="2700000" algn="tl">
                    <a:srgbClr val="000000">
                      <a:alpha val="43137"/>
                    </a:srgbClr>
                  </a:outerShdw>
                </a:effectLst>
                <a:latin typeface="+mn-lt"/>
              </a:rPr>
              <a:t>DEPOSITS = ENTRIES</a:t>
            </a:r>
          </a:p>
        </p:txBody>
      </p:sp>
      <p:sp>
        <p:nvSpPr>
          <p:cNvPr id="3" name="Content Placeholder 2"/>
          <p:cNvSpPr>
            <a:spLocks noGrp="1"/>
          </p:cNvSpPr>
          <p:nvPr>
            <p:ph idx="1"/>
          </p:nvPr>
        </p:nvSpPr>
        <p:spPr>
          <a:xfrm>
            <a:off x="-412754" y="1757388"/>
            <a:ext cx="12098954" cy="5655643"/>
          </a:xfrm>
        </p:spPr>
        <p:txBody>
          <a:bodyPr>
            <a:noAutofit/>
          </a:bodyPr>
          <a:lstStyle/>
          <a:p>
            <a:pPr lvl="2">
              <a:buFont typeface="Wingdings" panose="05000000000000000000" pitchFamily="2" charset="2"/>
              <a:buChar char="§"/>
            </a:pPr>
            <a:r>
              <a:rPr lang="en-US" sz="1800" b="1" dirty="0">
                <a:solidFill>
                  <a:schemeClr val="tx1"/>
                </a:solidFill>
              </a:rPr>
              <a:t>  </a:t>
            </a:r>
            <a:r>
              <a:rPr lang="en-US" sz="1800" dirty="0">
                <a:solidFill>
                  <a:schemeClr val="tx1"/>
                </a:solidFill>
              </a:rPr>
              <a:t>For every $25 deposit, members earn 1 entry into the monthly and quarterly drawings</a:t>
            </a:r>
          </a:p>
          <a:p>
            <a:pPr lvl="3">
              <a:buFont typeface="Wingdings" panose="05000000000000000000" pitchFamily="2" charset="2"/>
              <a:buChar char="§"/>
            </a:pPr>
            <a:r>
              <a:rPr lang="en-US" sz="1800" dirty="0">
                <a:solidFill>
                  <a:schemeClr val="tx1"/>
                </a:solidFill>
              </a:rPr>
              <a:t>Members don’t have to make $25 deposits at a time</a:t>
            </a:r>
          </a:p>
          <a:p>
            <a:pPr lvl="3">
              <a:buFont typeface="Wingdings" panose="05000000000000000000" pitchFamily="2" charset="2"/>
              <a:buChar char="§"/>
            </a:pPr>
            <a:r>
              <a:rPr lang="en-US" sz="1800" dirty="0">
                <a:solidFill>
                  <a:schemeClr val="tx1"/>
                </a:solidFill>
              </a:rPr>
              <a:t>Setting members up with automatic deposits helps them save more</a:t>
            </a:r>
          </a:p>
          <a:p>
            <a:pPr lvl="2">
              <a:buFont typeface="Wingdings" panose="05000000000000000000" pitchFamily="2" charset="2"/>
              <a:buChar char="§"/>
            </a:pPr>
            <a:r>
              <a:rPr lang="en-US" sz="1800" dirty="0">
                <a:solidFill>
                  <a:schemeClr val="tx1"/>
                </a:solidFill>
              </a:rPr>
              <a:t>  Members can earn up to 10 entries per month, which is $250 per month in deposits</a:t>
            </a:r>
          </a:p>
          <a:p>
            <a:pPr lvl="2">
              <a:buFont typeface="Wingdings" panose="05000000000000000000" pitchFamily="2" charset="2"/>
              <a:buChar char="§"/>
            </a:pPr>
            <a:r>
              <a:rPr lang="en-US" sz="1800" dirty="0">
                <a:solidFill>
                  <a:schemeClr val="tx1"/>
                </a:solidFill>
              </a:rPr>
              <a:t>  Accounts must be opened through the last day of the month/quarter to be eligible for prizes </a:t>
            </a:r>
          </a:p>
          <a:p>
            <a:pPr lvl="2">
              <a:buFont typeface="Wingdings" panose="05000000000000000000" pitchFamily="2" charset="2"/>
              <a:buChar char="§"/>
            </a:pPr>
            <a:r>
              <a:rPr lang="en-US" sz="1800" dirty="0">
                <a:solidFill>
                  <a:schemeClr val="tx1"/>
                </a:solidFill>
              </a:rPr>
              <a:t>  Members can win multiple times and in consecutive months</a:t>
            </a:r>
          </a:p>
          <a:p>
            <a:pPr marL="914400" lvl="2" indent="0">
              <a:buNone/>
            </a:pPr>
            <a:endParaRPr lang="en-US" sz="1800" dirty="0"/>
          </a:p>
        </p:txBody>
      </p:sp>
      <p:graphicFrame>
        <p:nvGraphicFramePr>
          <p:cNvPr id="4" name="Table 3"/>
          <p:cNvGraphicFramePr>
            <a:graphicFrameLocks noGrp="1"/>
          </p:cNvGraphicFramePr>
          <p:nvPr>
            <p:extLst>
              <p:ext uri="{D42A27DB-BD31-4B8C-83A1-F6EECF244321}">
                <p14:modId xmlns:p14="http://schemas.microsoft.com/office/powerpoint/2010/main" val="2988854201"/>
              </p:ext>
            </p:extLst>
          </p:nvPr>
        </p:nvGraphicFramePr>
        <p:xfrm>
          <a:off x="934472" y="4438885"/>
          <a:ext cx="7314344" cy="1249680"/>
        </p:xfrm>
        <a:graphic>
          <a:graphicData uri="http://schemas.openxmlformats.org/drawingml/2006/table">
            <a:tbl>
              <a:tblPr firstRow="1" bandRow="1">
                <a:tableStyleId>{5C22544A-7EE6-4342-B048-85BDC9FD1C3A}</a:tableStyleId>
              </a:tblPr>
              <a:tblGrid>
                <a:gridCol w="1805763">
                  <a:extLst>
                    <a:ext uri="{9D8B030D-6E8A-4147-A177-3AD203B41FA5}">
                      <a16:colId xmlns:a16="http://schemas.microsoft.com/office/drawing/2014/main" val="20000"/>
                    </a:ext>
                  </a:extLst>
                </a:gridCol>
                <a:gridCol w="1721432">
                  <a:extLst>
                    <a:ext uri="{9D8B030D-6E8A-4147-A177-3AD203B41FA5}">
                      <a16:colId xmlns:a16="http://schemas.microsoft.com/office/drawing/2014/main" val="20001"/>
                    </a:ext>
                  </a:extLst>
                </a:gridCol>
                <a:gridCol w="1839214">
                  <a:extLst>
                    <a:ext uri="{9D8B030D-6E8A-4147-A177-3AD203B41FA5}">
                      <a16:colId xmlns:a16="http://schemas.microsoft.com/office/drawing/2014/main" val="20002"/>
                    </a:ext>
                  </a:extLst>
                </a:gridCol>
                <a:gridCol w="1947935">
                  <a:extLst>
                    <a:ext uri="{9D8B030D-6E8A-4147-A177-3AD203B41FA5}">
                      <a16:colId xmlns:a16="http://schemas.microsoft.com/office/drawing/2014/main" val="20003"/>
                    </a:ext>
                  </a:extLst>
                </a:gridCol>
              </a:tblGrid>
              <a:tr h="522245">
                <a:tc>
                  <a:txBody>
                    <a:bodyPr/>
                    <a:lstStyle/>
                    <a:p>
                      <a:r>
                        <a:rPr lang="en-US" sz="1600" dirty="0"/>
                        <a:t>Month 1 </a:t>
                      </a:r>
                    </a:p>
                    <a:p>
                      <a:r>
                        <a:rPr lang="en-US" sz="1600" dirty="0"/>
                        <a:t>Drawing</a:t>
                      </a:r>
                    </a:p>
                  </a:txBody>
                  <a:tcPr/>
                </a:tc>
                <a:tc>
                  <a:txBody>
                    <a:bodyPr/>
                    <a:lstStyle/>
                    <a:p>
                      <a:r>
                        <a:rPr lang="en-US" sz="1600" dirty="0"/>
                        <a:t>Month 2</a:t>
                      </a:r>
                    </a:p>
                    <a:p>
                      <a:r>
                        <a:rPr lang="en-US" sz="1600" dirty="0"/>
                        <a:t>Drawing</a:t>
                      </a:r>
                    </a:p>
                  </a:txBody>
                  <a:tcPr/>
                </a:tc>
                <a:tc>
                  <a:txBody>
                    <a:bodyPr/>
                    <a:lstStyle/>
                    <a:p>
                      <a:r>
                        <a:rPr lang="en-US" sz="1600" dirty="0"/>
                        <a:t>Month</a:t>
                      </a:r>
                      <a:r>
                        <a:rPr lang="en-US" sz="1600" baseline="0" dirty="0"/>
                        <a:t> 3</a:t>
                      </a:r>
                    </a:p>
                    <a:p>
                      <a:r>
                        <a:rPr lang="en-US" sz="1600" baseline="0" dirty="0"/>
                        <a:t>Drawing</a:t>
                      </a:r>
                      <a:endParaRPr lang="en-US" sz="1600" dirty="0"/>
                    </a:p>
                  </a:txBody>
                  <a:tcPr/>
                </a:tc>
                <a:tc>
                  <a:txBody>
                    <a:bodyPr/>
                    <a:lstStyle/>
                    <a:p>
                      <a:r>
                        <a:rPr lang="en-US" sz="1600" dirty="0"/>
                        <a:t>Quarterly</a:t>
                      </a:r>
                    </a:p>
                    <a:p>
                      <a:r>
                        <a:rPr lang="en-US" sz="1600" dirty="0"/>
                        <a:t>Drawing</a:t>
                      </a:r>
                    </a:p>
                  </a:txBody>
                  <a:tcPr/>
                </a:tc>
                <a:extLst>
                  <a:ext uri="{0D108BD9-81ED-4DB2-BD59-A6C34878D82A}">
                    <a16:rowId xmlns:a16="http://schemas.microsoft.com/office/drawing/2014/main" val="10000"/>
                  </a:ext>
                </a:extLst>
              </a:tr>
              <a:tr h="256854">
                <a:tc>
                  <a:txBody>
                    <a:bodyPr/>
                    <a:lstStyle/>
                    <a:p>
                      <a:r>
                        <a:rPr lang="en-US" sz="1600" baseline="0" dirty="0"/>
                        <a:t> $100 in deposits</a:t>
                      </a:r>
                      <a:endParaRPr lang="en-US" sz="16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$50 in </a:t>
                      </a:r>
                      <a:r>
                        <a:rPr lang="en-US" sz="1600" baseline="0" dirty="0"/>
                        <a:t>deposits</a:t>
                      </a:r>
                      <a:endParaRPr lang="en-US" sz="16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$25 in </a:t>
                      </a:r>
                      <a:r>
                        <a:rPr lang="en-US" sz="1600" baseline="0" dirty="0"/>
                        <a:t>deposits</a:t>
                      </a:r>
                      <a:endParaRPr lang="en-US" sz="1600" dirty="0"/>
                    </a:p>
                  </a:txBody>
                  <a:tcPr/>
                </a:tc>
                <a:tc>
                  <a:txBody>
                    <a:bodyPr/>
                    <a:lstStyle/>
                    <a:p>
                      <a:r>
                        <a:rPr lang="en-US" sz="1600" dirty="0"/>
                        <a:t>N/A</a:t>
                      </a:r>
                    </a:p>
                  </a:txBody>
                  <a:tcPr/>
                </a:tc>
                <a:extLst>
                  <a:ext uri="{0D108BD9-81ED-4DB2-BD59-A6C34878D82A}">
                    <a16:rowId xmlns:a16="http://schemas.microsoft.com/office/drawing/2014/main" val="10001"/>
                  </a:ext>
                </a:extLst>
              </a:tr>
              <a:tr h="245686">
                <a:tc>
                  <a:txBody>
                    <a:bodyPr/>
                    <a:lstStyle/>
                    <a:p>
                      <a:r>
                        <a:rPr lang="en-US" sz="1600" dirty="0"/>
                        <a:t> = 4 Entries</a:t>
                      </a:r>
                    </a:p>
                  </a:txBody>
                  <a:tcPr/>
                </a:tc>
                <a:tc>
                  <a:txBody>
                    <a:bodyPr/>
                    <a:lstStyle/>
                    <a:p>
                      <a:r>
                        <a:rPr lang="en-US" sz="1600" dirty="0"/>
                        <a:t>= 2 Entries</a:t>
                      </a:r>
                    </a:p>
                  </a:txBody>
                  <a:tcPr/>
                </a:tc>
                <a:tc>
                  <a:txBody>
                    <a:bodyPr/>
                    <a:lstStyle/>
                    <a:p>
                      <a:r>
                        <a:rPr lang="en-US" sz="1600" dirty="0"/>
                        <a:t>= 1 Entry</a:t>
                      </a:r>
                    </a:p>
                  </a:txBody>
                  <a:tcPr/>
                </a:tc>
                <a:tc>
                  <a:txBody>
                    <a:bodyPr/>
                    <a:lstStyle/>
                    <a:p>
                      <a:r>
                        <a:rPr lang="en-US" sz="1600" dirty="0"/>
                        <a:t>= 7 Entries</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632015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670638"/>
            <a:ext cx="8596668" cy="1320800"/>
          </a:xfrm>
        </p:spPr>
        <p:txBody>
          <a:bodyPr>
            <a:noAutofit/>
          </a:bodyPr>
          <a:lstStyle/>
          <a:p>
            <a:r>
              <a:rPr lang="en-US" b="1" dirty="0">
                <a:effectLst>
                  <a:outerShdw blurRad="38100" dist="38100" dir="2700000" algn="tl">
                    <a:srgbClr val="000000">
                      <a:alpha val="43137"/>
                    </a:srgbClr>
                  </a:outerShdw>
                </a:effectLst>
                <a:latin typeface="+mn-lt"/>
              </a:rPr>
              <a:t>PROGRAM STATS &amp; PRIZES</a:t>
            </a:r>
          </a:p>
        </p:txBody>
      </p:sp>
      <p:sp>
        <p:nvSpPr>
          <p:cNvPr id="4" name="TextBox 3"/>
          <p:cNvSpPr txBox="1"/>
          <p:nvPr/>
        </p:nvSpPr>
        <p:spPr>
          <a:xfrm>
            <a:off x="818221" y="3648671"/>
            <a:ext cx="8527984" cy="1754326"/>
          </a:xfrm>
          <a:prstGeom prst="rect">
            <a:avLst/>
          </a:prstGeom>
          <a:noFill/>
        </p:spPr>
        <p:txBody>
          <a:bodyPr wrap="square" rtlCol="0">
            <a:spAutoFit/>
          </a:bodyPr>
          <a:lstStyle/>
          <a:p>
            <a:r>
              <a:rPr lang="en-US" dirty="0"/>
              <a:t>Multi-State Prizes: </a:t>
            </a:r>
            <a:r>
              <a:rPr lang="en-US" dirty="0">
                <a:hlinkClick r:id="rId3"/>
              </a:rPr>
              <a:t>Click Here</a:t>
            </a:r>
            <a:endParaRPr lang="en-US" dirty="0"/>
          </a:p>
          <a:p>
            <a:endParaRPr lang="en-US" dirty="0"/>
          </a:p>
          <a:p>
            <a:r>
              <a:rPr lang="en-US" dirty="0">
                <a:solidFill>
                  <a:srgbClr val="FF0000"/>
                </a:solidFill>
              </a:rPr>
              <a:t>Credit Union Member Prizes: $100 prize each month</a:t>
            </a:r>
          </a:p>
          <a:p>
            <a:endParaRPr lang="en-US" dirty="0">
              <a:solidFill>
                <a:srgbClr val="FF0000"/>
              </a:solidFill>
            </a:endParaRPr>
          </a:p>
          <a:p>
            <a:r>
              <a:rPr lang="en-US" dirty="0">
                <a:solidFill>
                  <a:srgbClr val="FF0000"/>
                </a:solidFill>
              </a:rPr>
              <a:t>Credit Union Staff Prizes: $25 prize each quarter</a:t>
            </a:r>
          </a:p>
          <a:p>
            <a:endParaRPr lang="en-US" b="1" dirty="0"/>
          </a:p>
        </p:txBody>
      </p:sp>
      <p:graphicFrame>
        <p:nvGraphicFramePr>
          <p:cNvPr id="5" name="Table 4">
            <a:extLst>
              <a:ext uri="{FF2B5EF4-FFF2-40B4-BE49-F238E27FC236}">
                <a16:creationId xmlns:a16="http://schemas.microsoft.com/office/drawing/2014/main" id="{AA51C4FA-BDA8-4D64-8320-C2D6219F2F0A}"/>
              </a:ext>
            </a:extLst>
          </p:cNvPr>
          <p:cNvGraphicFramePr>
            <a:graphicFrameLocks noGrp="1"/>
          </p:cNvGraphicFramePr>
          <p:nvPr>
            <p:extLst>
              <p:ext uri="{D42A27DB-BD31-4B8C-83A1-F6EECF244321}">
                <p14:modId xmlns:p14="http://schemas.microsoft.com/office/powerpoint/2010/main" val="3754983243"/>
              </p:ext>
            </p:extLst>
          </p:nvPr>
        </p:nvGraphicFramePr>
        <p:xfrm>
          <a:off x="897218" y="1991438"/>
          <a:ext cx="8128000" cy="1148080"/>
        </p:xfrm>
        <a:graphic>
          <a:graphicData uri="http://schemas.openxmlformats.org/drawingml/2006/table">
            <a:tbl>
              <a:tblPr firstRow="1" bandRow="1">
                <a:tableStyleId>{5C22544A-7EE6-4342-B048-85BDC9FD1C3A}</a:tableStyleId>
              </a:tblPr>
              <a:tblGrid>
                <a:gridCol w="1955975">
                  <a:extLst>
                    <a:ext uri="{9D8B030D-6E8A-4147-A177-3AD203B41FA5}">
                      <a16:colId xmlns:a16="http://schemas.microsoft.com/office/drawing/2014/main" val="2188000161"/>
                    </a:ext>
                  </a:extLst>
                </a:gridCol>
                <a:gridCol w="1295225">
                  <a:extLst>
                    <a:ext uri="{9D8B030D-6E8A-4147-A177-3AD203B41FA5}">
                      <a16:colId xmlns:a16="http://schemas.microsoft.com/office/drawing/2014/main" val="1941003805"/>
                    </a:ext>
                  </a:extLst>
                </a:gridCol>
                <a:gridCol w="1400267">
                  <a:extLst>
                    <a:ext uri="{9D8B030D-6E8A-4147-A177-3AD203B41FA5}">
                      <a16:colId xmlns:a16="http://schemas.microsoft.com/office/drawing/2014/main" val="824403861"/>
                    </a:ext>
                  </a:extLst>
                </a:gridCol>
                <a:gridCol w="1850933">
                  <a:extLst>
                    <a:ext uri="{9D8B030D-6E8A-4147-A177-3AD203B41FA5}">
                      <a16:colId xmlns:a16="http://schemas.microsoft.com/office/drawing/2014/main" val="2529022254"/>
                    </a:ext>
                  </a:extLst>
                </a:gridCol>
                <a:gridCol w="1625600">
                  <a:extLst>
                    <a:ext uri="{9D8B030D-6E8A-4147-A177-3AD203B41FA5}">
                      <a16:colId xmlns:a16="http://schemas.microsoft.com/office/drawing/2014/main" val="2589766933"/>
                    </a:ext>
                  </a:extLst>
                </a:gridCol>
              </a:tblGrid>
              <a:tr h="370840">
                <a:tc>
                  <a:txBody>
                    <a:bodyPr/>
                    <a:lstStyle/>
                    <a:p>
                      <a:r>
                        <a:rPr lang="en-US" sz="1800" b="1" dirty="0"/>
                        <a:t>Credit Union</a:t>
                      </a:r>
                      <a:endParaRPr lang="en-US" sz="1800" dirty="0"/>
                    </a:p>
                  </a:txBody>
                  <a:tcPr marL="12700" marR="12700" marT="12700" marB="12700" anchor="ctr"/>
                </a:tc>
                <a:tc>
                  <a:txBody>
                    <a:bodyPr/>
                    <a:lstStyle/>
                    <a:p>
                      <a:r>
                        <a:rPr lang="en-US" sz="1800" b="1" dirty="0"/>
                        <a:t># of Accounts</a:t>
                      </a:r>
                      <a:endParaRPr lang="en-US" sz="1800" dirty="0"/>
                    </a:p>
                  </a:txBody>
                  <a:tcPr marL="12700" marR="12700" marT="12700" marB="12700" anchor="ctr"/>
                </a:tc>
                <a:tc>
                  <a:txBody>
                    <a:bodyPr/>
                    <a:lstStyle/>
                    <a:p>
                      <a:r>
                        <a:rPr lang="en-US" sz="1800" b="1" dirty="0"/>
                        <a:t># of Members</a:t>
                      </a:r>
                      <a:endParaRPr lang="en-US" sz="1800" dirty="0"/>
                    </a:p>
                  </a:txBody>
                  <a:tcPr marL="12700" marR="12700" marT="12700" marB="12700" anchor="ctr"/>
                </a:tc>
                <a:tc>
                  <a:txBody>
                    <a:bodyPr/>
                    <a:lstStyle/>
                    <a:p>
                      <a:r>
                        <a:rPr lang="en-US" sz="1800" b="1" dirty="0"/>
                        <a:t>% of Members Participating</a:t>
                      </a:r>
                      <a:endParaRPr lang="en-US" sz="1800" dirty="0"/>
                    </a:p>
                  </a:txBody>
                  <a:tcPr marL="12700" marR="12700" marT="12700" marB="12700" anchor="ctr"/>
                </a:tc>
                <a:tc>
                  <a:txBody>
                    <a:bodyPr/>
                    <a:lstStyle/>
                    <a:p>
                      <a:r>
                        <a:rPr lang="en-US" sz="1800" b="1" dirty="0"/>
                        <a:t>Amount Saved</a:t>
                      </a:r>
                      <a:endParaRPr lang="en-US" sz="1800" dirty="0"/>
                    </a:p>
                  </a:txBody>
                  <a:tcPr marL="12700" marR="12700" marT="12700" marB="12700" anchor="ctr"/>
                </a:tc>
                <a:extLst>
                  <a:ext uri="{0D108BD9-81ED-4DB2-BD59-A6C34878D82A}">
                    <a16:rowId xmlns:a16="http://schemas.microsoft.com/office/drawing/2014/main" val="2929108534"/>
                  </a:ext>
                </a:extLst>
              </a:tr>
              <a:tr h="370840">
                <a:tc>
                  <a:txBody>
                    <a:bodyPr/>
                    <a:lstStyle/>
                    <a:p>
                      <a:r>
                        <a:rPr lang="en-US" sz="1800" dirty="0">
                          <a:solidFill>
                            <a:srgbClr val="FF0000"/>
                          </a:solidFill>
                        </a:rPr>
                        <a:t>Pull from admin site</a:t>
                      </a:r>
                    </a:p>
                  </a:txBody>
                  <a:tcPr marL="12700" marR="12700" marT="12700" marB="12700" anchor="ctr"/>
                </a:tc>
                <a:tc>
                  <a:txBody>
                    <a:bodyPr/>
                    <a:lstStyle/>
                    <a:p>
                      <a:endParaRPr lang="en-US" sz="1800" dirty="0"/>
                    </a:p>
                  </a:txBody>
                  <a:tcPr marL="12700" marR="12700" marT="12700" marB="12700" anchor="ctr"/>
                </a:tc>
                <a:tc>
                  <a:txBody>
                    <a:bodyPr/>
                    <a:lstStyle/>
                    <a:p>
                      <a:endParaRPr lang="en-US" sz="1800" dirty="0"/>
                    </a:p>
                  </a:txBody>
                  <a:tcPr marL="12700" marR="12700" marT="12700" marB="12700" anchor="ctr"/>
                </a:tc>
                <a:tc>
                  <a:txBody>
                    <a:bodyPr/>
                    <a:lstStyle/>
                    <a:p>
                      <a:endParaRPr lang="en-US" sz="1800" dirty="0"/>
                    </a:p>
                  </a:txBody>
                  <a:tcPr marL="12700" marR="12700" marT="12700" marB="12700" anchor="ctr"/>
                </a:tc>
                <a:tc>
                  <a:txBody>
                    <a:bodyPr/>
                    <a:lstStyle/>
                    <a:p>
                      <a:endParaRPr lang="en-US" sz="1800" dirty="0"/>
                    </a:p>
                  </a:txBody>
                  <a:tcPr marL="12700" marR="12700" marT="12700" marB="12700" anchor="ctr"/>
                </a:tc>
                <a:extLst>
                  <a:ext uri="{0D108BD9-81ED-4DB2-BD59-A6C34878D82A}">
                    <a16:rowId xmlns:a16="http://schemas.microsoft.com/office/drawing/2014/main" val="2109025371"/>
                  </a:ext>
                </a:extLst>
              </a:tr>
            </a:tbl>
          </a:graphicData>
        </a:graphic>
      </p:graphicFrame>
    </p:spTree>
    <p:extLst>
      <p:ext uri="{BB962C8B-B14F-4D97-AF65-F5344CB8AC3E}">
        <p14:creationId xmlns:p14="http://schemas.microsoft.com/office/powerpoint/2010/main" val="2781704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737" y="509232"/>
            <a:ext cx="9434763" cy="548640"/>
          </a:xfrm>
        </p:spPr>
        <p:txBody>
          <a:bodyPr>
            <a:noAutofit/>
          </a:bodyPr>
          <a:lstStyle/>
          <a:p>
            <a:r>
              <a:rPr lang="en-US" sz="3200" b="1" dirty="0">
                <a:effectLst>
                  <a:outerShdw blurRad="38100" dist="38100" dir="2700000" algn="tl">
                    <a:srgbClr val="000000">
                      <a:alpha val="43137"/>
                    </a:srgbClr>
                  </a:outerShdw>
                </a:effectLst>
                <a:latin typeface="+mn-lt"/>
              </a:rPr>
              <a:t>ACCOUNT OPENING PROCEDURE</a:t>
            </a:r>
          </a:p>
        </p:txBody>
      </p:sp>
      <p:sp>
        <p:nvSpPr>
          <p:cNvPr id="3" name="Content Placeholder 2"/>
          <p:cNvSpPr>
            <a:spLocks noGrp="1"/>
          </p:cNvSpPr>
          <p:nvPr>
            <p:ph idx="1"/>
          </p:nvPr>
        </p:nvSpPr>
        <p:spPr>
          <a:xfrm>
            <a:off x="2133600" y="1100629"/>
            <a:ext cx="7010400" cy="3579849"/>
          </a:xfrm>
        </p:spPr>
        <p:txBody>
          <a:bodyPr/>
          <a:lstStyle/>
          <a:p>
            <a:pPr marL="0" indent="0">
              <a:buNone/>
            </a:pPr>
            <a:endParaRPr lang="en-US" dirty="0">
              <a:solidFill>
                <a:schemeClr val="tx1"/>
              </a:solidFill>
            </a:endParaRPr>
          </a:p>
          <a:p>
            <a:pPr lvl="1">
              <a:buFont typeface="Wingdings" pitchFamily="2" charset="2"/>
              <a:buChar char="§"/>
            </a:pPr>
            <a:endParaRPr lang="en-US" dirty="0">
              <a:solidFill>
                <a:schemeClr val="tx1"/>
              </a:solidFill>
            </a:endParaRPr>
          </a:p>
          <a:p>
            <a:pPr marL="457200" lvl="1" indent="0">
              <a:buNone/>
            </a:pPr>
            <a:endParaRPr lang="en-US" b="1" dirty="0">
              <a:solidFill>
                <a:schemeClr val="tx1"/>
              </a:solidFill>
            </a:endParaRPr>
          </a:p>
          <a:p>
            <a:pPr lvl="1">
              <a:buFont typeface="Wingdings" pitchFamily="2" charset="2"/>
              <a:buChar char="§"/>
            </a:pPr>
            <a:endParaRPr lang="en-US" dirty="0">
              <a:solidFill>
                <a:schemeClr val="tx1"/>
              </a:solidFill>
            </a:endParaRPr>
          </a:p>
          <a:p>
            <a:pPr lvl="1">
              <a:buFont typeface="Wingdings" pitchFamily="2" charset="2"/>
              <a:buChar char="§"/>
            </a:pPr>
            <a:endParaRPr lang="en-US" dirty="0">
              <a:solidFill>
                <a:schemeClr val="tx1"/>
              </a:solidFill>
            </a:endParaRPr>
          </a:p>
          <a:p>
            <a:pPr marL="457200" lvl="1" indent="0">
              <a:buNone/>
            </a:pPr>
            <a:endParaRPr lang="en-US" dirty="0">
              <a:solidFill>
                <a:schemeClr val="tx1"/>
              </a:solidFill>
            </a:endParaRPr>
          </a:p>
          <a:p>
            <a:pPr lvl="1">
              <a:buFont typeface="Wingdings" pitchFamily="2" charset="2"/>
              <a:buChar char="q"/>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62464753"/>
              </p:ext>
            </p:extLst>
          </p:nvPr>
        </p:nvGraphicFramePr>
        <p:xfrm>
          <a:off x="876613" y="1563754"/>
          <a:ext cx="7928721" cy="4334182"/>
        </p:xfrm>
        <a:graphic>
          <a:graphicData uri="http://schemas.openxmlformats.org/drawingml/2006/table">
            <a:tbl>
              <a:tblPr firstRow="1" bandRow="1">
                <a:tableStyleId>{93296810-A885-4BE3-A3E7-6D5BEEA58F35}</a:tableStyleId>
              </a:tblPr>
              <a:tblGrid>
                <a:gridCol w="6529861">
                  <a:extLst>
                    <a:ext uri="{9D8B030D-6E8A-4147-A177-3AD203B41FA5}">
                      <a16:colId xmlns:a16="http://schemas.microsoft.com/office/drawing/2014/main" val="20000"/>
                    </a:ext>
                  </a:extLst>
                </a:gridCol>
                <a:gridCol w="1398860">
                  <a:extLst>
                    <a:ext uri="{9D8B030D-6E8A-4147-A177-3AD203B41FA5}">
                      <a16:colId xmlns:a16="http://schemas.microsoft.com/office/drawing/2014/main" val="20001"/>
                    </a:ext>
                  </a:extLst>
                </a:gridCol>
              </a:tblGrid>
              <a:tr h="493702">
                <a:tc>
                  <a:txBody>
                    <a:bodyPr/>
                    <a:lstStyle/>
                    <a:p>
                      <a:r>
                        <a:rPr lang="en-US" sz="1800" dirty="0">
                          <a:solidFill>
                            <a:schemeClr val="tx1"/>
                          </a:solidFill>
                        </a:rPr>
                        <a:t>Task</a:t>
                      </a:r>
                    </a:p>
                  </a:txBody>
                  <a:tcPr>
                    <a:solidFill>
                      <a:srgbClr val="92D050"/>
                    </a:solidFill>
                  </a:tcPr>
                </a:tc>
                <a:tc>
                  <a:txBody>
                    <a:bodyPr/>
                    <a:lstStyle/>
                    <a:p>
                      <a:r>
                        <a:rPr lang="en-US" sz="1800" dirty="0">
                          <a:solidFill>
                            <a:schemeClr val="tx1"/>
                          </a:solidFill>
                        </a:rPr>
                        <a:t>Completed</a:t>
                      </a:r>
                    </a:p>
                  </a:txBody>
                  <a:tcPr>
                    <a:solidFill>
                      <a:srgbClr val="92D050"/>
                    </a:solidFill>
                  </a:tcPr>
                </a:tc>
                <a:extLst>
                  <a:ext uri="{0D108BD9-81ED-4DB2-BD59-A6C34878D82A}">
                    <a16:rowId xmlns:a16="http://schemas.microsoft.com/office/drawing/2014/main" val="10000"/>
                  </a:ext>
                </a:extLst>
              </a:tr>
              <a:tr h="129013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Verify</a:t>
                      </a:r>
                      <a:r>
                        <a:rPr lang="en-US" sz="1800" b="0" baseline="0" dirty="0">
                          <a:solidFill>
                            <a:schemeClr val="tx1"/>
                          </a:solidFill>
                        </a:rPr>
                        <a:t> that the member is 18 years or older, that t</a:t>
                      </a:r>
                      <a:r>
                        <a:rPr lang="en-US" sz="1800" b="0" dirty="0">
                          <a:solidFill>
                            <a:schemeClr val="tx1"/>
                          </a:solidFill>
                        </a:rPr>
                        <a:t>hey are a </a:t>
                      </a:r>
                      <a:r>
                        <a:rPr lang="en-US" sz="1800" b="0" baseline="0" dirty="0">
                          <a:solidFill>
                            <a:schemeClr val="tx1"/>
                          </a:solidFill>
                        </a:rPr>
                        <a:t>resident of an eligible state, they are not an employee or board member at any participating credit union and that they don’t already </a:t>
                      </a:r>
                      <a:r>
                        <a:rPr lang="en-US" sz="1800" b="0" dirty="0">
                          <a:solidFill>
                            <a:schemeClr val="tx1"/>
                          </a:solidFill>
                        </a:rPr>
                        <a:t>have an account at another credit union</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solidFill>
                      <a:srgbClr val="92D050"/>
                    </a:solidFill>
                  </a:tcPr>
                </a:tc>
                <a:tc>
                  <a:txBody>
                    <a:bodyPr/>
                    <a:lstStyle/>
                    <a:p>
                      <a:endParaRPr lang="en-US" sz="1800" b="1" dirty="0">
                        <a:solidFill>
                          <a:schemeClr val="tx1"/>
                        </a:solidFill>
                      </a:endParaRPr>
                    </a:p>
                  </a:txBody>
                  <a:tcPr>
                    <a:solidFill>
                      <a:srgbClr val="92D050"/>
                    </a:solidFill>
                  </a:tcPr>
                </a:tc>
                <a:extLst>
                  <a:ext uri="{0D108BD9-81ED-4DB2-BD59-A6C34878D82A}">
                    <a16:rowId xmlns:a16="http://schemas.microsoft.com/office/drawing/2014/main" val="10001"/>
                  </a:ext>
                </a:extLst>
              </a:tr>
              <a:tr h="104823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Run account opening macro in system, deposit $25 to open the account, ask member to set up automatic deposits and give member copies of the </a:t>
                      </a:r>
                      <a:r>
                        <a:rPr lang="en-US" sz="1800" b="0" u="sng" dirty="0">
                          <a:solidFill>
                            <a:srgbClr val="FF0000"/>
                          </a:solidFill>
                        </a:rPr>
                        <a:t>Save to Win </a:t>
                      </a:r>
                      <a:r>
                        <a:rPr lang="en-US" sz="1800" b="0" u="sng" baseline="0" dirty="0">
                          <a:solidFill>
                            <a:srgbClr val="FF0000"/>
                          </a:solidFill>
                        </a:rPr>
                        <a:t>Rules </a:t>
                      </a:r>
                      <a:r>
                        <a:rPr lang="en-US" sz="1800" b="0" baseline="0" dirty="0">
                          <a:solidFill>
                            <a:schemeClr val="tx1"/>
                          </a:solidFill>
                        </a:rPr>
                        <a:t>&amp; </a:t>
                      </a:r>
                      <a:r>
                        <a:rPr lang="en-US" sz="1800" b="0" u="sng" baseline="0" dirty="0">
                          <a:solidFill>
                            <a:srgbClr val="FF0000"/>
                          </a:solidFill>
                        </a:rPr>
                        <a:t>TIS Disclosure</a:t>
                      </a:r>
                      <a:endParaRPr lang="en-US" sz="1800" b="0" u="sng" dirty="0">
                        <a:solidFill>
                          <a:srgbClr val="FF0000"/>
                        </a:solidFill>
                      </a:endParaRPr>
                    </a:p>
                    <a:p>
                      <a:endParaRPr lang="en-US" sz="1800" b="0" dirty="0">
                        <a:solidFill>
                          <a:schemeClr val="tx1"/>
                        </a:solidFill>
                      </a:endParaRPr>
                    </a:p>
                  </a:txBody>
                  <a:tcPr>
                    <a:solidFill>
                      <a:srgbClr val="92D050"/>
                    </a:solidFill>
                  </a:tcPr>
                </a:tc>
                <a:tc>
                  <a:txBody>
                    <a:bodyPr/>
                    <a:lstStyle/>
                    <a:p>
                      <a:endParaRPr lang="en-US" sz="1800" b="1" dirty="0">
                        <a:solidFill>
                          <a:schemeClr val="tx1"/>
                        </a:solidFill>
                      </a:endParaRPr>
                    </a:p>
                  </a:txBody>
                  <a:tcPr>
                    <a:solidFill>
                      <a:srgbClr val="92D050"/>
                    </a:solidFill>
                  </a:tcPr>
                </a:tc>
                <a:extLst>
                  <a:ext uri="{0D108BD9-81ED-4DB2-BD59-A6C34878D82A}">
                    <a16:rowId xmlns:a16="http://schemas.microsoft.com/office/drawing/2014/main" val="10002"/>
                  </a:ext>
                </a:extLst>
              </a:tr>
              <a:tr h="104823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Ask </a:t>
                      </a:r>
                      <a:r>
                        <a:rPr lang="en-US" sz="1800" b="0" baseline="0" dirty="0">
                          <a:solidFill>
                            <a:schemeClr val="tx1"/>
                          </a:solidFill>
                        </a:rPr>
                        <a:t>member to complete the survey of savings habits via </a:t>
                      </a:r>
                      <a:r>
                        <a:rPr lang="en-US" sz="1800" b="0" dirty="0">
                          <a:solidFill>
                            <a:schemeClr val="tx1"/>
                          </a:solidFill>
                          <a:hlinkClick r:id="rId3">
                            <a:extLst>
                              <a:ext uri="{A12FA001-AC4F-418D-AE19-62706E023703}">
                                <ahyp:hlinkClr xmlns:ahyp="http://schemas.microsoft.com/office/drawing/2018/hyperlinkcolor" val="tx"/>
                              </a:ext>
                            </a:extLst>
                          </a:hlinkClick>
                        </a:rPr>
                        <a:t>online link</a:t>
                      </a:r>
                      <a:r>
                        <a:rPr lang="en-US" sz="1800" b="0" dirty="0">
                          <a:solidFill>
                            <a:schemeClr val="tx1"/>
                          </a:solidFill>
                        </a:rPr>
                        <a:t> or give them a hard copy to fill out (staff can enter responses via online link after the member leaves)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solidFill>
                      <a:srgbClr val="92D050"/>
                    </a:solidFill>
                  </a:tcPr>
                </a:tc>
                <a:tc>
                  <a:txBody>
                    <a:bodyPr/>
                    <a:lstStyle/>
                    <a:p>
                      <a:endParaRPr lang="en-US" sz="1800" b="1" dirty="0">
                        <a:solidFill>
                          <a:schemeClr val="tx1"/>
                        </a:solidFill>
                      </a:endParaRPr>
                    </a:p>
                  </a:txBody>
                  <a:tcPr>
                    <a:solidFill>
                      <a:srgbClr val="92D050"/>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9497183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387</TotalTime>
  <Words>1192</Words>
  <Application>Microsoft Office PowerPoint</Application>
  <PresentationFormat>Widescreen</PresentationFormat>
  <Paragraphs>155</Paragraphs>
  <Slides>13</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Trebuchet MS</vt:lpstr>
      <vt:lpstr>Wingdings</vt:lpstr>
      <vt:lpstr>Wingdings 3</vt:lpstr>
      <vt:lpstr>Facet</vt:lpstr>
      <vt:lpstr>Product and Sales Training</vt:lpstr>
      <vt:lpstr>TRAINING AGENDA</vt:lpstr>
      <vt:lpstr>PowerPoint Presentation</vt:lpstr>
      <vt:lpstr>PRODUCT BENEFITS</vt:lpstr>
      <vt:lpstr>PRODUCT FEATURES</vt:lpstr>
      <vt:lpstr>ACCOUNT REQUIREMENTS  </vt:lpstr>
      <vt:lpstr>DEPOSITS = ENTRIES</vt:lpstr>
      <vt:lpstr>PROGRAM STATS &amp; PRIZES</vt:lpstr>
      <vt:lpstr>ACCOUNT OPENING PROCEDURE</vt:lpstr>
      <vt:lpstr>SELLING SAVE TO WIN </vt:lpstr>
      <vt:lpstr>GROUP DISCUSSION  </vt:lpstr>
      <vt:lpstr>PROGRAM GOALS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 Training</dc:title>
  <dc:creator>Jessica Thelen</dc:creator>
  <cp:lastModifiedBy>Jessica Thelen</cp:lastModifiedBy>
  <cp:revision>60</cp:revision>
  <dcterms:created xsi:type="dcterms:W3CDTF">2017-09-22T13:45:57Z</dcterms:created>
  <dcterms:modified xsi:type="dcterms:W3CDTF">2019-11-07T20:03:34Z</dcterms:modified>
</cp:coreProperties>
</file>